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bin" ContentType="application/vnd.openxmlformats-officedocument.oleObject"/>
  <Override PartName="/ppt/embeddings/Microsoft_Equation1.bin" ContentType="application/vnd.openxmlformats-officedocument.oleObject"/>
  <Override PartName="/ppt/embeddings/oleObject2.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71.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72.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notesSlides/notesSlide76.xml" ContentType="application/vnd.openxmlformats-officedocument.presentationml.notesSlide+xml"/>
  <Override PartName="/ppt/embeddings/oleObject12.bin" ContentType="application/vnd.openxmlformats-officedocument.oleObject"/>
  <Override PartName="/ppt/notesSlides/notesSlide77.xml" ContentType="application/vnd.openxmlformats-officedocument.presentationml.notesSlide+xml"/>
  <Override PartName="/ppt/embeddings/oleObject13.bin" ContentType="application/vnd.openxmlformats-officedocument.oleObject"/>
  <Override PartName="/ppt/notesSlides/notesSlide78.xml" ContentType="application/vnd.openxmlformats-officedocument.presentationml.notesSlide+xml"/>
  <Override PartName="/ppt/embeddings/oleObject14.bin" ContentType="application/vnd.openxmlformats-officedocument.oleObject"/>
  <Override PartName="/ppt/notesSlides/notesSlide79.xml" ContentType="application/vnd.openxmlformats-officedocument.presentationml.notesSlide+xml"/>
  <Override PartName="/ppt/embeddings/oleObject15.bin" ContentType="application/vnd.openxmlformats-officedocument.oleObject"/>
  <Override PartName="/ppt/notesSlides/notesSlide80.xml" ContentType="application/vnd.openxmlformats-officedocument.presentationml.notesSlide+xml"/>
  <Override PartName="/ppt/embeddings/oleObject16.bin" ContentType="application/vnd.openxmlformats-officedocument.oleObject"/>
  <Override PartName="/ppt/notesSlides/notesSlide81.xml" ContentType="application/vnd.openxmlformats-officedocument.presentationml.notesSlide+xml"/>
  <Override PartName="/ppt/embeddings/oleObject17.bin" ContentType="application/vnd.openxmlformats-officedocument.oleObject"/>
  <Override PartName="/ppt/notesSlides/notesSlide82.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3"/>
  </p:notesMasterIdLst>
  <p:sldIdLst>
    <p:sldId id="259" r:id="rId2"/>
    <p:sldId id="260" r:id="rId3"/>
    <p:sldId id="261" r:id="rId4"/>
    <p:sldId id="262" r:id="rId5"/>
    <p:sldId id="368" r:id="rId6"/>
    <p:sldId id="369" r:id="rId7"/>
    <p:sldId id="370" r:id="rId8"/>
    <p:sldId id="367" r:id="rId9"/>
    <p:sldId id="263" r:id="rId10"/>
    <p:sldId id="264" r:id="rId11"/>
    <p:sldId id="265" r:id="rId12"/>
    <p:sldId id="362" r:id="rId13"/>
    <p:sldId id="361"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2" r:id="rId50"/>
    <p:sldId id="393" r:id="rId51"/>
    <p:sldId id="394" r:id="rId52"/>
    <p:sldId id="395" r:id="rId53"/>
    <p:sldId id="396" r:id="rId54"/>
    <p:sldId id="397" r:id="rId55"/>
    <p:sldId id="398" r:id="rId56"/>
    <p:sldId id="399" r:id="rId57"/>
    <p:sldId id="400" r:id="rId58"/>
    <p:sldId id="401" r:id="rId59"/>
    <p:sldId id="284" r:id="rId60"/>
    <p:sldId id="285" r:id="rId61"/>
    <p:sldId id="286" r:id="rId62"/>
    <p:sldId id="287" r:id="rId63"/>
    <p:sldId id="288" r:id="rId64"/>
    <p:sldId id="289" r:id="rId65"/>
    <p:sldId id="290" r:id="rId66"/>
    <p:sldId id="291" r:id="rId67"/>
    <p:sldId id="358" r:id="rId68"/>
    <p:sldId id="359" r:id="rId69"/>
    <p:sldId id="292" r:id="rId70"/>
    <p:sldId id="293" r:id="rId71"/>
    <p:sldId id="294" r:id="rId72"/>
    <p:sldId id="295" r:id="rId73"/>
    <p:sldId id="296" r:id="rId74"/>
    <p:sldId id="373" r:id="rId75"/>
    <p:sldId id="333" r:id="rId76"/>
    <p:sldId id="297" r:id="rId77"/>
    <p:sldId id="298" r:id="rId78"/>
    <p:sldId id="299" r:id="rId79"/>
    <p:sldId id="300" r:id="rId80"/>
    <p:sldId id="301" r:id="rId81"/>
    <p:sldId id="302" r:id="rId82"/>
    <p:sldId id="334" r:id="rId83"/>
    <p:sldId id="335" r:id="rId84"/>
    <p:sldId id="336" r:id="rId85"/>
    <p:sldId id="337" r:id="rId86"/>
    <p:sldId id="338" r:id="rId87"/>
    <p:sldId id="339"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03" r:id="rId106"/>
    <p:sldId id="304" r:id="rId107"/>
    <p:sldId id="305" r:id="rId108"/>
    <p:sldId id="306" r:id="rId109"/>
    <p:sldId id="307" r:id="rId110"/>
    <p:sldId id="308" r:id="rId111"/>
    <p:sldId id="309" r:id="rId112"/>
    <p:sldId id="310" r:id="rId113"/>
    <p:sldId id="331" r:id="rId114"/>
    <p:sldId id="332" r:id="rId115"/>
    <p:sldId id="311" r:id="rId116"/>
    <p:sldId id="312" r:id="rId117"/>
    <p:sldId id="313" r:id="rId118"/>
    <p:sldId id="314" r:id="rId119"/>
    <p:sldId id="315" r:id="rId120"/>
    <p:sldId id="316" r:id="rId121"/>
    <p:sldId id="317" r:id="rId122"/>
    <p:sldId id="318" r:id="rId123"/>
    <p:sldId id="319" r:id="rId124"/>
    <p:sldId id="320" r:id="rId125"/>
    <p:sldId id="321" r:id="rId126"/>
    <p:sldId id="322" r:id="rId127"/>
    <p:sldId id="323" r:id="rId128"/>
    <p:sldId id="324" r:id="rId129"/>
    <p:sldId id="325" r:id="rId130"/>
    <p:sldId id="328" r:id="rId131"/>
    <p:sldId id="329" r:id="rId132"/>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6088CFB-A7E2-4353-A2BD-739CB40BF0CA}">
  <a:tblStyle styleId="{96088CFB-A7E2-4353-A2BD-739CB40BF0C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2" d="100"/>
          <a:sy n="52" d="100"/>
        </p:scale>
        <p:origin x="-736" y="-96"/>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printerSettings" Target="printerSettings/printerSettings1.bin"/><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wmf"/><Relationship Id="rId3"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9245457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3" name="Shape 6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9" name="Shape 63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4" name="Shape 6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0" name="Shape 6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76" name="Shape 6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2" name="Shape 68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10" name="Shape 7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9" name="Shape 3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4" name="Shape 3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0" name="Shape 35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4" name="Shape 36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4" name="Shape 3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0" name="Shape 3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BAE573A3-A167-4D6A-9E88-CDA090AEAEDE}" type="slidenum">
              <a:rPr lang="en-US" altLang="en-US" sz="1200"/>
              <a:pPr/>
              <a:t>32</a:t>
            </a:fld>
            <a:endParaRPr lang="en-US" altLang="en-US" sz="1200"/>
          </a:p>
        </p:txBody>
      </p:sp>
      <p:sp>
        <p:nvSpPr>
          <p:cNvPr id="25603" name="Rectangle 2"/>
          <p:cNvSpPr>
            <a:spLocks noGrp="1" noRot="1" noChangeAspect="1" noChangeArrowheads="1" noTextEdit="1"/>
          </p:cNvSpPr>
          <p:nvPr>
            <p:ph type="sldImg"/>
          </p:nvPr>
        </p:nvSpPr>
        <p:spPr>
          <a:xfrm>
            <a:off x="376238" y="685800"/>
            <a:ext cx="6105525" cy="3429000"/>
          </a:xfrm>
          <a:solidFill>
            <a:srgbClr val="FFFFFF"/>
          </a:solidFill>
          <a:ln/>
        </p:spPr>
      </p:sp>
      <p:sp>
        <p:nvSpPr>
          <p:cNvPr id="25604"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42913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21590BEF-67E2-447E-8527-3CF8C3306238}" type="slidenum">
              <a:rPr lang="en-US" altLang="en-US" sz="1200"/>
              <a:pPr/>
              <a:t>33</a:t>
            </a:fld>
            <a:endParaRPr lang="en-US" altLang="en-US" sz="1200"/>
          </a:p>
        </p:txBody>
      </p:sp>
      <p:sp>
        <p:nvSpPr>
          <p:cNvPr id="27651" name="Rectangle 2"/>
          <p:cNvSpPr>
            <a:spLocks noGrp="1" noRot="1" noChangeAspect="1" noChangeArrowheads="1" noTextEdit="1"/>
          </p:cNvSpPr>
          <p:nvPr>
            <p:ph type="sldImg"/>
          </p:nvPr>
        </p:nvSpPr>
        <p:spPr>
          <a:xfrm>
            <a:off x="376238" y="685800"/>
            <a:ext cx="6105525" cy="3429000"/>
          </a:xfrm>
          <a:solidFill>
            <a:srgbClr val="FFFFFF"/>
          </a:solidFill>
          <a:ln/>
        </p:spPr>
      </p:sp>
      <p:sp>
        <p:nvSpPr>
          <p:cNvPr id="27652"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77015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B2A41C0-626E-4536-B580-E641C8486538}" type="slidenum">
              <a:rPr lang="en-US"/>
              <a:pPr/>
              <a:t>34</a:t>
            </a:fld>
            <a:endParaRPr lang="en-US"/>
          </a:p>
        </p:txBody>
      </p:sp>
      <p:sp>
        <p:nvSpPr>
          <p:cNvPr id="22530" name="Rectangle 2"/>
          <p:cNvSpPr>
            <a:spLocks noGrp="1" noRot="1" noChangeAspect="1" noChangeArrowheads="1" noTextEdit="1"/>
          </p:cNvSpPr>
          <p:nvPr>
            <p:ph type="sldImg"/>
          </p:nvPr>
        </p:nvSpPr>
        <p:spPr>
          <a:xfrm>
            <a:off x="376238" y="685800"/>
            <a:ext cx="6105525" cy="3429000"/>
          </a:xfrm>
          <a:ln/>
        </p:spPr>
      </p:sp>
      <p:sp>
        <p:nvSpPr>
          <p:cNvPr id="22531" name="Rectangle 3"/>
          <p:cNvSpPr>
            <a:spLocks noGrp="1" noChangeArrowheads="1"/>
          </p:cNvSpPr>
          <p:nvPr>
            <p:ph type="body" idx="1"/>
          </p:nvPr>
        </p:nvSpPr>
        <p:spPr/>
        <p:txBody>
          <a:bodyPr/>
          <a:lstStyle/>
          <a:p>
            <a:r>
              <a:rPr lang="en-US"/>
              <a:t>Before delving into analysis, let’s take a moment to discuss variables.   This may seem a trivial topic to those with analysis experience, but variables are not a trivial matter.  Much like people, variables come in many different sizes and shapes.  Most field epidemiology, however, relies on garden-variety continuous and categorical variables.  </a:t>
            </a:r>
          </a:p>
          <a:p>
            <a:r>
              <a:rPr lang="en-US"/>
              <a:t> </a:t>
            </a:r>
            <a:endParaRPr lang="en-US" b="1"/>
          </a:p>
          <a:p>
            <a:r>
              <a:rPr lang="en-US" b="1"/>
              <a:t>Continuous </a:t>
            </a:r>
            <a:r>
              <a:rPr lang="en-US"/>
              <a:t>variables are always numeric and theoretically can be any number, positive or negative (in reality, this depends upon the variable).   Examples of continuous variables are age in years, weight, blood pressure readings, indoor and outdoor temperature, concentrations of pollutants in the air or water, and other measurements.</a:t>
            </a:r>
          </a:p>
          <a:p>
            <a:r>
              <a:rPr lang="en-US" b="1"/>
              <a:t>Categorical </a:t>
            </a:r>
            <a:r>
              <a:rPr lang="en-US"/>
              <a:t>variables contain information that can be sorted into categories, rather like sorting information into bins.  Every piece of information belongs in one—and only one—bin.  There are several types of categorical variables: ordinal, nominal, and dichotomous or binary. </a:t>
            </a:r>
          </a:p>
          <a:p>
            <a:r>
              <a:rPr lang="en-US" b="1"/>
              <a:t> </a:t>
            </a:r>
            <a:endParaRPr lang="en-US"/>
          </a:p>
          <a:p>
            <a:r>
              <a:rPr lang="en-US"/>
              <a:t> </a:t>
            </a:r>
          </a:p>
          <a:p>
            <a:r>
              <a:rPr lang="en-US"/>
              <a:t> </a:t>
            </a:r>
          </a:p>
        </p:txBody>
      </p:sp>
    </p:spTree>
    <p:extLst>
      <p:ext uri="{BB962C8B-B14F-4D97-AF65-F5344CB8AC3E}">
        <p14:creationId xmlns:p14="http://schemas.microsoft.com/office/powerpoint/2010/main" val="4158701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97ABCF6-2332-4FE3-BFBB-A55B05BB1966}" type="slidenum">
              <a:rPr lang="en-US"/>
              <a:pPr/>
              <a:t>35</a:t>
            </a:fld>
            <a:endParaRPr lang="en-US"/>
          </a:p>
        </p:txBody>
      </p:sp>
      <p:sp>
        <p:nvSpPr>
          <p:cNvPr id="117762" name="Rectangle 2"/>
          <p:cNvSpPr>
            <a:spLocks noGrp="1" noRot="1" noChangeAspect="1" noChangeArrowheads="1" noTextEdit="1"/>
          </p:cNvSpPr>
          <p:nvPr>
            <p:ph type="sldImg"/>
          </p:nvPr>
        </p:nvSpPr>
        <p:spPr>
          <a:xfrm>
            <a:off x="376238" y="685800"/>
            <a:ext cx="6105525" cy="3429000"/>
          </a:xfrm>
          <a:ln/>
        </p:spPr>
      </p:sp>
      <p:sp>
        <p:nvSpPr>
          <p:cNvPr id="117763" name="Rectangle 3"/>
          <p:cNvSpPr>
            <a:spLocks noGrp="1" noChangeArrowheads="1"/>
          </p:cNvSpPr>
          <p:nvPr>
            <p:ph type="body" idx="1"/>
          </p:nvPr>
        </p:nvSpPr>
        <p:spPr/>
        <p:txBody>
          <a:bodyPr/>
          <a:lstStyle/>
          <a:p>
            <a:r>
              <a:rPr lang="en-US"/>
              <a:t>An </a:t>
            </a:r>
            <a:r>
              <a:rPr lang="en-US" b="1"/>
              <a:t>ordinal </a:t>
            </a:r>
            <a:r>
              <a:rPr lang="en-US"/>
              <a:t>variable is any categorical variable with some intrinsic order or numeric value.  For example, we might  categorize information on the educational status of a group of people into a variable called EDUCATION.  One person may not have graduated from high school, another might have graduated from high school but received no further education, a third could have some college education or have received some other post-secondary training, and another might have graduated from college.  The education levels of all members of the group will fit neatly into these categories, and the categories have an intrinsic order.  A college graduate has more education than a high school graduate, and a high school graduate has more education than someone who did not graduate from high school. Thus as the categories go from 1 to 5, the level of education increases.  Other examples of ordinal variables are: </a:t>
            </a:r>
          </a:p>
          <a:p>
            <a:r>
              <a:rPr lang="en-US"/>
              <a:t>agreement (for example, strongly disagree, disagree, neutral, agree, strongly agree)</a:t>
            </a:r>
          </a:p>
          <a:p>
            <a:r>
              <a:rPr lang="en-US"/>
              <a:t>rating (for example, excellent, good, fair, poor)</a:t>
            </a:r>
          </a:p>
          <a:p>
            <a:r>
              <a:rPr lang="en-US"/>
              <a:t>frequency (for example, always, often, sometimes, never)</a:t>
            </a:r>
          </a:p>
          <a:p>
            <a:r>
              <a:rPr lang="en-US"/>
              <a:t>or any other scale (for example, “On a scale of 1 to 5, how much do you like peanuts?”)</a:t>
            </a:r>
          </a:p>
          <a:p>
            <a:r>
              <a:rPr lang="en-US"/>
              <a:t>  </a:t>
            </a:r>
          </a:p>
        </p:txBody>
      </p:sp>
    </p:spTree>
    <p:extLst>
      <p:ext uri="{BB962C8B-B14F-4D97-AF65-F5344CB8AC3E}">
        <p14:creationId xmlns:p14="http://schemas.microsoft.com/office/powerpoint/2010/main" val="3311733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B8D3A77-06DF-40A8-BD03-897420FEF480}" type="slidenum">
              <a:rPr lang="en-US"/>
              <a:pPr/>
              <a:t>36</a:t>
            </a:fld>
            <a:endParaRPr lang="en-US"/>
          </a:p>
        </p:txBody>
      </p:sp>
      <p:sp>
        <p:nvSpPr>
          <p:cNvPr id="118786" name="Rectangle 2"/>
          <p:cNvSpPr>
            <a:spLocks noGrp="1" noRot="1" noChangeAspect="1" noChangeArrowheads="1" noTextEdit="1"/>
          </p:cNvSpPr>
          <p:nvPr>
            <p:ph type="sldImg"/>
          </p:nvPr>
        </p:nvSpPr>
        <p:spPr>
          <a:xfrm>
            <a:off x="376238" y="685800"/>
            <a:ext cx="6105525" cy="3429000"/>
          </a:xfrm>
          <a:ln/>
        </p:spPr>
      </p:sp>
      <p:sp>
        <p:nvSpPr>
          <p:cNvPr id="118787" name="Rectangle 3"/>
          <p:cNvSpPr>
            <a:spLocks noGrp="1" noChangeArrowheads="1"/>
          </p:cNvSpPr>
          <p:nvPr>
            <p:ph type="body" idx="1"/>
          </p:nvPr>
        </p:nvSpPr>
        <p:spPr/>
        <p:txBody>
          <a:bodyPr/>
          <a:lstStyle/>
          <a:p>
            <a:r>
              <a:rPr lang="en-US"/>
              <a:t>A </a:t>
            </a:r>
            <a:r>
              <a:rPr lang="en-US" b="1"/>
              <a:t>nominal </a:t>
            </a:r>
            <a:r>
              <a:rPr lang="en-US"/>
              <a:t>variable is a categorical variable </a:t>
            </a:r>
            <a:r>
              <a:rPr lang="en-US" i="1"/>
              <a:t>without </a:t>
            </a:r>
            <a:r>
              <a:rPr lang="en-US"/>
              <a:t>any intrinsic order.  For example, say we have a variable called RESIDE that characterizes the part of the United States in which a person lives—the Northeast, the South, the Midwest, the Southwest, or the Northwest.  The categories of this variable have no numeric value or order.  Residence in the Northwest has no quantitative value compared to the Northeast.  Other examples of nominal variables include sex (male, female), nationality (American, Mexican, French), race/ethnicity (African American, Hispanic, White, Asian American), or favorite pet (dog, cat, fish, snake).</a:t>
            </a:r>
          </a:p>
          <a:p>
            <a:r>
              <a:rPr lang="en-US"/>
              <a:t>   </a:t>
            </a:r>
          </a:p>
        </p:txBody>
      </p:sp>
    </p:spTree>
    <p:extLst>
      <p:ext uri="{BB962C8B-B14F-4D97-AF65-F5344CB8AC3E}">
        <p14:creationId xmlns:p14="http://schemas.microsoft.com/office/powerpoint/2010/main" val="1597233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F48054C-3715-462C-A639-2EE1289D512C}" type="slidenum">
              <a:rPr lang="en-US"/>
              <a:pPr/>
              <a:t>37</a:t>
            </a:fld>
            <a:endParaRPr lang="en-US"/>
          </a:p>
        </p:txBody>
      </p:sp>
      <p:sp>
        <p:nvSpPr>
          <p:cNvPr id="122882" name="Rectangle 2"/>
          <p:cNvSpPr>
            <a:spLocks noGrp="1" noRot="1" noChangeAspect="1" noChangeArrowheads="1" noTextEdit="1"/>
          </p:cNvSpPr>
          <p:nvPr>
            <p:ph type="sldImg"/>
          </p:nvPr>
        </p:nvSpPr>
        <p:spPr>
          <a:xfrm>
            <a:off x="376238" y="685800"/>
            <a:ext cx="6105525" cy="3429000"/>
          </a:xfrm>
          <a:ln/>
        </p:spPr>
      </p:sp>
      <p:sp>
        <p:nvSpPr>
          <p:cNvPr id="122883" name="Rectangle 3"/>
          <p:cNvSpPr>
            <a:spLocks noGrp="1" noChangeArrowheads="1"/>
          </p:cNvSpPr>
          <p:nvPr>
            <p:ph type="body" idx="1"/>
          </p:nvPr>
        </p:nvSpPr>
        <p:spPr/>
        <p:txBody>
          <a:bodyPr/>
          <a:lstStyle/>
          <a:p>
            <a:r>
              <a:rPr lang="en-US"/>
              <a:t>A </a:t>
            </a:r>
            <a:r>
              <a:rPr lang="en-US" b="1"/>
              <a:t>dichotomous</a:t>
            </a:r>
            <a:r>
              <a:rPr lang="en-US"/>
              <a:t>, or </a:t>
            </a:r>
            <a:r>
              <a:rPr lang="en-US" b="1"/>
              <a:t>binary</a:t>
            </a:r>
            <a:r>
              <a:rPr lang="en-US"/>
              <a:t> variable is a categorical variable that has only 2 levels or categories.  Many dichotomous variables represent the answer to a yes or no question.  For example, “Did you attend the church picnic on May 24?” or “Did you eat potato salad at the picnic?” A variable does not have to be a yes/no variable to be dichotomous–it just has to have only 2 categories, such as sex (male/female). </a:t>
            </a:r>
          </a:p>
          <a:p>
            <a:r>
              <a:rPr lang="en-US"/>
              <a:t> </a:t>
            </a:r>
          </a:p>
          <a:p>
            <a:r>
              <a:rPr lang="en-US"/>
              <a:t>  </a:t>
            </a:r>
          </a:p>
        </p:txBody>
      </p:sp>
    </p:spTree>
    <p:extLst>
      <p:ext uri="{BB962C8B-B14F-4D97-AF65-F5344CB8AC3E}">
        <p14:creationId xmlns:p14="http://schemas.microsoft.com/office/powerpoint/2010/main" val="3673697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FCB339F-0E46-4DC1-B5BD-A63212EE672C}" type="slidenum">
              <a:rPr lang="en-US"/>
              <a:pPr/>
              <a:t>41</a:t>
            </a:fld>
            <a:endParaRPr lang="en-US"/>
          </a:p>
        </p:txBody>
      </p:sp>
      <p:sp>
        <p:nvSpPr>
          <p:cNvPr id="22530" name="Rectangle 2"/>
          <p:cNvSpPr>
            <a:spLocks noGrp="1" noRot="1" noChangeAspect="1" noChangeArrowheads="1" noTextEdit="1"/>
          </p:cNvSpPr>
          <p:nvPr>
            <p:ph type="sldImg"/>
          </p:nvPr>
        </p:nvSpPr>
        <p:spPr>
          <a:xfrm>
            <a:off x="376238" y="685800"/>
            <a:ext cx="6105525" cy="3429000"/>
          </a:xfrm>
          <a:ln/>
        </p:spPr>
      </p:sp>
      <p:sp>
        <p:nvSpPr>
          <p:cNvPr id="22531" name="Rectangle 3"/>
          <p:cNvSpPr>
            <a:spLocks noGrp="1" noChangeArrowheads="1"/>
          </p:cNvSpPr>
          <p:nvPr>
            <p:ph type="body" idx="1"/>
          </p:nvPr>
        </p:nvSpPr>
        <p:spPr/>
        <p:txBody>
          <a:bodyPr/>
          <a:lstStyle/>
          <a:p>
            <a:r>
              <a:rPr lang="en-US"/>
              <a:t>Before starting any data analysis, it is important to know what types of variables you are working with.  The types of variables tell you which estimates you can calculate, and later, which types of statistical tests you should use.  Remember, continuous variables are numeric (such as age in years or weight) while categorical variables (whether yes or no, male or female, or something else entirely) are just what the name says—categories.  </a:t>
            </a:r>
          </a:p>
          <a:p>
            <a:r>
              <a:rPr lang="en-US"/>
              <a:t>For continuous variables, we generally calculate measures such as the mean (average), median and standard deviation to describe what the variable looks like.  We use means and medians in public health all the time; for example, we talk about the mean age of people infected with </a:t>
            </a:r>
            <a:r>
              <a:rPr lang="en-US" i="1"/>
              <a:t>E. coli</a:t>
            </a:r>
            <a:r>
              <a:rPr lang="en-US"/>
              <a:t>, or the median number of household contacts for case-patients with chicken pox.  </a:t>
            </a:r>
          </a:p>
          <a:p>
            <a:r>
              <a:rPr lang="en-US"/>
              <a:t>In a field investigation, you are often interested in dichotomous or binary (2-level) categorical variables that represent an exposure (ate potato salad or did not eat potato salad) or an outcome (had </a:t>
            </a:r>
            <a:r>
              <a:rPr lang="en-US" i="1"/>
              <a:t>Salmonella</a:t>
            </a:r>
            <a:r>
              <a:rPr lang="en-US"/>
              <a:t> infection or did not have </a:t>
            </a:r>
            <a:r>
              <a:rPr lang="en-US" i="1"/>
              <a:t>Salmonella</a:t>
            </a:r>
            <a:r>
              <a:rPr lang="en-US"/>
              <a:t> infection).  For categorical variables, we cannot calculate the mean or median, but we can calculate risk.  Remember, risk is the number of people who develop a disease among all the people at risk of developing the disease during a given time period.  For example, in a group of firefighters, we might talk about the risk of developing respiratory disease during the month following an episode of severe smoke inhalation. </a:t>
            </a:r>
          </a:p>
          <a:p>
            <a:r>
              <a:rPr lang="en-US"/>
              <a:t> </a:t>
            </a:r>
          </a:p>
          <a:p>
            <a:r>
              <a:rPr lang="en-US"/>
              <a:t> </a:t>
            </a:r>
            <a:r>
              <a:rPr lang="en-US" b="1"/>
              <a:t> </a:t>
            </a:r>
            <a:endParaRPr lang="en-US"/>
          </a:p>
          <a:p>
            <a:r>
              <a:rPr lang="en-US"/>
              <a:t> </a:t>
            </a:r>
          </a:p>
          <a:p>
            <a:r>
              <a:rPr lang="en-US"/>
              <a:t> </a:t>
            </a:r>
          </a:p>
        </p:txBody>
      </p:sp>
    </p:spTree>
    <p:extLst>
      <p:ext uri="{BB962C8B-B14F-4D97-AF65-F5344CB8AC3E}">
        <p14:creationId xmlns:p14="http://schemas.microsoft.com/office/powerpoint/2010/main" val="3963973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E67B4E7-0AC0-415E-BA93-44F2F530B5A9}" type="slidenum">
              <a:rPr lang="en-US"/>
              <a:pPr/>
              <a:t>42</a:t>
            </a:fld>
            <a:endParaRPr lang="en-US"/>
          </a:p>
        </p:txBody>
      </p:sp>
      <p:sp>
        <p:nvSpPr>
          <p:cNvPr id="148482" name="Rectangle 2"/>
          <p:cNvSpPr>
            <a:spLocks noGrp="1" noRot="1" noChangeAspect="1" noChangeArrowheads="1" noTextEdit="1"/>
          </p:cNvSpPr>
          <p:nvPr>
            <p:ph type="sldImg"/>
          </p:nvPr>
        </p:nvSpPr>
        <p:spPr>
          <a:xfrm>
            <a:off x="376238" y="685800"/>
            <a:ext cx="6105525" cy="3429000"/>
          </a:xfrm>
          <a:ln/>
        </p:spPr>
      </p:sp>
      <p:sp>
        <p:nvSpPr>
          <p:cNvPr id="148483" name="Rectangle 3"/>
          <p:cNvSpPr>
            <a:spLocks noGrp="1" noChangeArrowheads="1"/>
          </p:cNvSpPr>
          <p:nvPr>
            <p:ph type="body" idx="1"/>
          </p:nvPr>
        </p:nvSpPr>
        <p:spPr/>
        <p:txBody>
          <a:bodyPr/>
          <a:lstStyle/>
          <a:p>
            <a:r>
              <a:rPr lang="en-US" b="1"/>
              <a:t>Univariate Data Analysis</a:t>
            </a:r>
            <a:endParaRPr lang="en-US"/>
          </a:p>
          <a:p>
            <a:r>
              <a:rPr lang="en-US"/>
              <a:t>Univariate data analysis is important for many reasons.  Looking at each variable alone, we learn a lot about the information collected.  Also, univariate analysis is a good method of checking the quality of the data.  Inconsistencies or unexpected results should always be investigated, using the original data as the reference point.  </a:t>
            </a:r>
          </a:p>
          <a:p>
            <a:r>
              <a:rPr lang="en-US"/>
              <a:t>Simple frequencies can tell you whether most cases are young, or whether most cases are female, or whether many study participants share some other characteristic in which you are interested.  First, examine the </a:t>
            </a:r>
            <a:r>
              <a:rPr lang="en-US" b="1"/>
              <a:t>univariate</a:t>
            </a:r>
            <a:r>
              <a:rPr lang="en-US"/>
              <a:t> (one variable) distribution.  Graphs and tables can give you a good idea of what your variables look like, and can also help you  find some of the data cleaning problems noted above. </a:t>
            </a:r>
          </a:p>
          <a:p>
            <a:r>
              <a:rPr lang="en-US"/>
              <a:t> </a:t>
            </a:r>
          </a:p>
        </p:txBody>
      </p:sp>
    </p:spTree>
    <p:extLst>
      <p:ext uri="{BB962C8B-B14F-4D97-AF65-F5344CB8AC3E}">
        <p14:creationId xmlns:p14="http://schemas.microsoft.com/office/powerpoint/2010/main" val="229537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12D0ADF-1DB5-4F7A-996F-8A2EF6CEAD56}" type="slidenum">
              <a:rPr lang="en-US"/>
              <a:pPr/>
              <a:t>43</a:t>
            </a:fld>
            <a:endParaRPr lang="en-US"/>
          </a:p>
        </p:txBody>
      </p:sp>
      <p:sp>
        <p:nvSpPr>
          <p:cNvPr id="152578" name="Rectangle 2"/>
          <p:cNvSpPr>
            <a:spLocks noGrp="1" noRot="1" noChangeAspect="1" noChangeArrowheads="1" noTextEdit="1"/>
          </p:cNvSpPr>
          <p:nvPr>
            <p:ph type="sldImg"/>
          </p:nvPr>
        </p:nvSpPr>
        <p:spPr>
          <a:xfrm>
            <a:off x="376238" y="685800"/>
            <a:ext cx="6105525" cy="3429000"/>
          </a:xfrm>
          <a:ln/>
        </p:spPr>
      </p:sp>
      <p:sp>
        <p:nvSpPr>
          <p:cNvPr id="152579" name="Rectangle 3"/>
          <p:cNvSpPr>
            <a:spLocks noGrp="1" noChangeArrowheads="1"/>
          </p:cNvSpPr>
          <p:nvPr>
            <p:ph type="body" idx="1"/>
          </p:nvPr>
        </p:nvSpPr>
        <p:spPr/>
        <p:txBody>
          <a:bodyPr/>
          <a:lstStyle/>
          <a:p>
            <a:r>
              <a:rPr lang="en-US" i="1"/>
              <a:t>Continuous Variables</a:t>
            </a:r>
            <a:endParaRPr lang="en-US"/>
          </a:p>
          <a:p>
            <a:r>
              <a:rPr lang="en-US"/>
              <a:t>An initial look at continuous variables can give you several important pieces of information: </a:t>
            </a:r>
          </a:p>
          <a:p>
            <a:r>
              <a:rPr lang="en-US"/>
              <a:t>Do all subjects have data, or are values missing?</a:t>
            </a:r>
          </a:p>
          <a:p>
            <a:r>
              <a:rPr lang="en-US"/>
              <a:t>Are most values clumped together, or is there a lot of variation? (Figures 1a and 1b)</a:t>
            </a:r>
          </a:p>
          <a:p>
            <a:r>
              <a:rPr lang="en-US"/>
              <a:t>Are there outliers?</a:t>
            </a:r>
          </a:p>
          <a:p>
            <a:r>
              <a:rPr lang="en-US"/>
              <a:t>Do the minimum and maximum values make sense, or could there be mistakes in the coding?</a:t>
            </a:r>
          </a:p>
          <a:p>
            <a:r>
              <a:rPr lang="en-US"/>
              <a:t>   </a:t>
            </a:r>
          </a:p>
        </p:txBody>
      </p:sp>
    </p:spTree>
    <p:extLst>
      <p:ext uri="{BB962C8B-B14F-4D97-AF65-F5344CB8AC3E}">
        <p14:creationId xmlns:p14="http://schemas.microsoft.com/office/powerpoint/2010/main" val="2707344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89928DF-DB8A-437E-BD74-BCA8F46429A4}" type="slidenum">
              <a:rPr lang="en-US"/>
              <a:pPr/>
              <a:t>44</a:t>
            </a:fld>
            <a:endParaRPr lang="en-US"/>
          </a:p>
        </p:txBody>
      </p:sp>
      <p:sp>
        <p:nvSpPr>
          <p:cNvPr id="153602" name="Rectangle 2"/>
          <p:cNvSpPr>
            <a:spLocks noGrp="1" noRot="1" noChangeAspect="1" noChangeArrowheads="1" noTextEdit="1"/>
          </p:cNvSpPr>
          <p:nvPr>
            <p:ph type="sldImg"/>
          </p:nvPr>
        </p:nvSpPr>
        <p:spPr>
          <a:xfrm>
            <a:off x="376238" y="685800"/>
            <a:ext cx="6105525" cy="3429000"/>
          </a:xfrm>
          <a:ln/>
        </p:spPr>
      </p:sp>
      <p:sp>
        <p:nvSpPr>
          <p:cNvPr id="153603" name="Rectangle 3"/>
          <p:cNvSpPr>
            <a:spLocks noGrp="1" noChangeArrowheads="1"/>
          </p:cNvSpPr>
          <p:nvPr>
            <p:ph type="body" idx="1"/>
          </p:nvPr>
        </p:nvSpPr>
        <p:spPr/>
        <p:txBody>
          <a:bodyPr/>
          <a:lstStyle/>
          <a:p>
            <a:r>
              <a:rPr lang="en-US"/>
              <a:t>We can also conduct a univariate analysis of continuous variables to gain valuable information.  Commonly used statistics include these:</a:t>
            </a:r>
          </a:p>
          <a:p>
            <a:r>
              <a:rPr lang="en-US" b="1"/>
              <a:t>Mean – </a:t>
            </a:r>
            <a:r>
              <a:rPr lang="en-US"/>
              <a:t>average of all values of this variable in the dataset.</a:t>
            </a:r>
          </a:p>
          <a:p>
            <a:r>
              <a:rPr lang="en-US" b="1"/>
              <a:t>Median </a:t>
            </a:r>
            <a:r>
              <a:rPr lang="en-US"/>
              <a:t>– the middle of the distribution, the number where half of the values are above and half are below.</a:t>
            </a:r>
          </a:p>
          <a:p>
            <a:r>
              <a:rPr lang="en-US" b="1"/>
              <a:t>Mode </a:t>
            </a:r>
            <a:r>
              <a:rPr lang="en-US"/>
              <a:t>– the value that occurs most.</a:t>
            </a:r>
          </a:p>
          <a:p>
            <a:r>
              <a:rPr lang="en-US" b="1"/>
              <a:t>Range of values </a:t>
            </a:r>
            <a:r>
              <a:rPr lang="en-US"/>
              <a:t>– from minimum value to maximum value.</a:t>
            </a:r>
          </a:p>
          <a:p>
            <a:r>
              <a:rPr lang="en-US" b="1" i="1"/>
              <a:t> </a:t>
            </a:r>
            <a:r>
              <a:rPr lang="en-US"/>
              <a:t>  </a:t>
            </a:r>
          </a:p>
        </p:txBody>
      </p:sp>
    </p:spTree>
    <p:extLst>
      <p:ext uri="{BB962C8B-B14F-4D97-AF65-F5344CB8AC3E}">
        <p14:creationId xmlns:p14="http://schemas.microsoft.com/office/powerpoint/2010/main" val="4044918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5E73416-97E6-4BC5-889B-94AB4D7E47DC}" type="slidenum">
              <a:rPr lang="en-US"/>
              <a:pPr/>
              <a:t>45</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a:t>Another statistic used is standard deviation</a:t>
            </a:r>
          </a:p>
          <a:p>
            <a:r>
              <a:rPr lang="en-US" b="1" i="1"/>
              <a:t>Standard deviation </a:t>
            </a:r>
            <a:r>
              <a:rPr lang="en-US"/>
              <a:t>is a measure of how variable the data are.  In the figure on the right, the standard deviation is 20.4; in the figure on the left, it is 7.6.  A large standard deviation compared to the values of the variable indicates that the data are widely distributed.  Standard deviations can be calculated most easily with a software program, although they can be calculated by hand.</a:t>
            </a:r>
          </a:p>
        </p:txBody>
      </p:sp>
    </p:spTree>
    <p:extLst>
      <p:ext uri="{BB962C8B-B14F-4D97-AF65-F5344CB8AC3E}">
        <p14:creationId xmlns:p14="http://schemas.microsoft.com/office/powerpoint/2010/main" val="3788307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E3E5867-EAD3-4840-8A3B-F392FFA1EF23}" type="slidenum">
              <a:rPr lang="en-US"/>
              <a:pPr/>
              <a:t>47</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a:t>Additional statistics include:</a:t>
            </a:r>
          </a:p>
          <a:p>
            <a:r>
              <a:rPr lang="en-US" b="1" i="1"/>
              <a:t>Distribution </a:t>
            </a:r>
            <a:r>
              <a:rPr lang="en-US"/>
              <a:t>– shows whether most values occur low in the range, high in the range, or grouped in the middle.</a:t>
            </a:r>
          </a:p>
          <a:p>
            <a:r>
              <a:rPr lang="en-US" b="1" i="1"/>
              <a:t>Percentiles </a:t>
            </a:r>
            <a:r>
              <a:rPr lang="en-US"/>
              <a:t>– the percent of the distribution that is equal to or below a certain value.  In the top figure the 25th percentile occurs at 4 years because 25% of the total number of respondents are 4 years or younger while in the bottom figure the 25</a:t>
            </a:r>
            <a:r>
              <a:rPr lang="en-US" baseline="30000"/>
              <a:t>th</a:t>
            </a:r>
            <a:r>
              <a:rPr lang="en-US"/>
              <a:t> percentile occurs at 6 years. The top figure is a “bell-shaped” distribution while the bottom figure is a skewed distribution.</a:t>
            </a:r>
          </a:p>
          <a:p>
            <a:r>
              <a:rPr lang="en-US" b="1" i="1"/>
              <a:t> </a:t>
            </a:r>
          </a:p>
        </p:txBody>
      </p:sp>
    </p:spTree>
    <p:extLst>
      <p:ext uri="{BB962C8B-B14F-4D97-AF65-F5344CB8AC3E}">
        <p14:creationId xmlns:p14="http://schemas.microsoft.com/office/powerpoint/2010/main" val="2108600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5" name="Shape 4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1" name="Shape 4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2" name="Shape 4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9" name="Shape 4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F35A82-1885-4549-A9AF-1C2AE6952E7F}" type="slidenum">
              <a:rPr lang="en-US" altLang="en-US" sz="1200">
                <a:latin typeface="Calibri" panose="020F0502020204030204" pitchFamily="34" charset="0"/>
              </a:rPr>
              <a:pPr eaLnBrk="1" hangingPunct="1"/>
              <a:t>67</a:t>
            </a:fld>
            <a:endParaRPr lang="en-US" altLang="en-US" sz="1200">
              <a:latin typeface="Calibri" panose="020F0502020204030204" pitchFamily="34" charset="0"/>
            </a:endParaRPr>
          </a:p>
        </p:txBody>
      </p:sp>
    </p:spTree>
    <p:extLst>
      <p:ext uri="{BB962C8B-B14F-4D97-AF65-F5344CB8AC3E}">
        <p14:creationId xmlns:p14="http://schemas.microsoft.com/office/powerpoint/2010/main" val="404757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2" name="Shape 4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8" name="Shape 4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4" name="Shape 4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7" name="Shape 4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3" name="Shape 5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82</a:t>
            </a:fld>
            <a:endParaRPr lang="en-US" altLang="en-US" dirty="0"/>
          </a:p>
        </p:txBody>
      </p:sp>
    </p:spTree>
    <p:extLst>
      <p:ext uri="{BB962C8B-B14F-4D97-AF65-F5344CB8AC3E}">
        <p14:creationId xmlns:p14="http://schemas.microsoft.com/office/powerpoint/2010/main" val="91764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83</a:t>
            </a:fld>
            <a:endParaRPr lang="en-US" altLang="en-US" dirty="0"/>
          </a:p>
        </p:txBody>
      </p:sp>
    </p:spTree>
    <p:extLst>
      <p:ext uri="{BB962C8B-B14F-4D97-AF65-F5344CB8AC3E}">
        <p14:creationId xmlns:p14="http://schemas.microsoft.com/office/powerpoint/2010/main" val="487506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84</a:t>
            </a:fld>
            <a:endParaRPr lang="en-US" altLang="en-US" dirty="0"/>
          </a:p>
        </p:txBody>
      </p:sp>
    </p:spTree>
    <p:extLst>
      <p:ext uri="{BB962C8B-B14F-4D97-AF65-F5344CB8AC3E}">
        <p14:creationId xmlns:p14="http://schemas.microsoft.com/office/powerpoint/2010/main" val="33735147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85</a:t>
            </a:fld>
            <a:endParaRPr lang="en-US" altLang="en-US" dirty="0"/>
          </a:p>
        </p:txBody>
      </p:sp>
    </p:spTree>
    <p:extLst>
      <p:ext uri="{BB962C8B-B14F-4D97-AF65-F5344CB8AC3E}">
        <p14:creationId xmlns:p14="http://schemas.microsoft.com/office/powerpoint/2010/main" val="2033120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86</a:t>
            </a:fld>
            <a:endParaRPr lang="en-US" altLang="en-US" dirty="0"/>
          </a:p>
        </p:txBody>
      </p:sp>
    </p:spTree>
    <p:extLst>
      <p:ext uri="{BB962C8B-B14F-4D97-AF65-F5344CB8AC3E}">
        <p14:creationId xmlns:p14="http://schemas.microsoft.com/office/powerpoint/2010/main" val="220478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87</a:t>
            </a:fld>
            <a:endParaRPr lang="en-US" altLang="en-US" dirty="0"/>
          </a:p>
        </p:txBody>
      </p:sp>
    </p:spTree>
    <p:extLst>
      <p:ext uri="{BB962C8B-B14F-4D97-AF65-F5344CB8AC3E}">
        <p14:creationId xmlns:p14="http://schemas.microsoft.com/office/powerpoint/2010/main" val="11953651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88</a:t>
            </a:fld>
            <a:endParaRPr lang="en-US" altLang="en-US" dirty="0"/>
          </a:p>
        </p:txBody>
      </p:sp>
    </p:spTree>
    <p:extLst>
      <p:ext uri="{BB962C8B-B14F-4D97-AF65-F5344CB8AC3E}">
        <p14:creationId xmlns:p14="http://schemas.microsoft.com/office/powerpoint/2010/main" val="974268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89</a:t>
            </a:fld>
            <a:endParaRPr lang="en-US" altLang="en-US" dirty="0"/>
          </a:p>
        </p:txBody>
      </p:sp>
    </p:spTree>
    <p:extLst>
      <p:ext uri="{BB962C8B-B14F-4D97-AF65-F5344CB8AC3E}">
        <p14:creationId xmlns:p14="http://schemas.microsoft.com/office/powerpoint/2010/main" val="2969686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90</a:t>
            </a:fld>
            <a:endParaRPr lang="en-US" altLang="en-US" dirty="0"/>
          </a:p>
        </p:txBody>
      </p:sp>
    </p:spTree>
    <p:extLst>
      <p:ext uri="{BB962C8B-B14F-4D97-AF65-F5344CB8AC3E}">
        <p14:creationId xmlns:p14="http://schemas.microsoft.com/office/powerpoint/2010/main" val="15477204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92</a:t>
            </a:fld>
            <a:endParaRPr lang="en-US" altLang="en-US" dirty="0"/>
          </a:p>
        </p:txBody>
      </p:sp>
    </p:spTree>
    <p:extLst>
      <p:ext uri="{BB962C8B-B14F-4D97-AF65-F5344CB8AC3E}">
        <p14:creationId xmlns:p14="http://schemas.microsoft.com/office/powerpoint/2010/main" val="38310744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93</a:t>
            </a:fld>
            <a:endParaRPr lang="en-US" altLang="en-US" dirty="0"/>
          </a:p>
        </p:txBody>
      </p:sp>
    </p:spTree>
    <p:extLst>
      <p:ext uri="{BB962C8B-B14F-4D97-AF65-F5344CB8AC3E}">
        <p14:creationId xmlns:p14="http://schemas.microsoft.com/office/powerpoint/2010/main" val="100976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94</a:t>
            </a:fld>
            <a:endParaRPr lang="en-US" altLang="en-US" dirty="0"/>
          </a:p>
        </p:txBody>
      </p:sp>
    </p:spTree>
    <p:extLst>
      <p:ext uri="{BB962C8B-B14F-4D97-AF65-F5344CB8AC3E}">
        <p14:creationId xmlns:p14="http://schemas.microsoft.com/office/powerpoint/2010/main" val="33215938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95</a:t>
            </a:fld>
            <a:endParaRPr lang="en-US" altLang="en-US" dirty="0"/>
          </a:p>
        </p:txBody>
      </p:sp>
    </p:spTree>
    <p:extLst>
      <p:ext uri="{BB962C8B-B14F-4D97-AF65-F5344CB8AC3E}">
        <p14:creationId xmlns:p14="http://schemas.microsoft.com/office/powerpoint/2010/main" val="520048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85800"/>
            <a:ext cx="61055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96</a:t>
            </a:fld>
            <a:endParaRPr lang="en-US" altLang="en-US" dirty="0"/>
          </a:p>
        </p:txBody>
      </p:sp>
    </p:spTree>
    <p:extLst>
      <p:ext uri="{BB962C8B-B14F-4D97-AF65-F5344CB8AC3E}">
        <p14:creationId xmlns:p14="http://schemas.microsoft.com/office/powerpoint/2010/main" val="2349621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3" name="Shape 5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65" name="Shape 5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1" name="Shape 5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77" name="Shape 5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9" name="Shape 5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5" name="Shape 5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1" name="Shape 60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7" name="Shape 60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3" name="Shape 6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0" name="Shape 62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7" name="Shape 6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5" name="Footer Placeholder 4"/>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6" name="Slide Number Placeholder 5"/>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2019840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36891" y="228205"/>
            <a:ext cx="11083430" cy="1556852"/>
          </a:xfrm>
        </p:spPr>
        <p:txBody>
          <a:bodyPr/>
          <a:lstStyle/>
          <a:p>
            <a:r>
              <a:rPr lang="en-US"/>
              <a:t>Click to edit Master title style</a:t>
            </a:r>
          </a:p>
        </p:txBody>
      </p:sp>
      <p:sp>
        <p:nvSpPr>
          <p:cNvPr id="3" name="Content Placeholder 2"/>
          <p:cNvSpPr>
            <a:spLocks noGrp="1"/>
          </p:cNvSpPr>
          <p:nvPr>
            <p:ph sz="quarter" idx="1"/>
          </p:nvPr>
        </p:nvSpPr>
        <p:spPr>
          <a:xfrm>
            <a:off x="1682045" y="2148491"/>
            <a:ext cx="5418667"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317458" y="2148491"/>
            <a:ext cx="5418667"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682045" y="4420380"/>
            <a:ext cx="11054080" cy="2109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652694" y="6648318"/>
            <a:ext cx="2709333" cy="486833"/>
          </a:xfrm>
          <a:prstGeom prst="rect">
            <a:avLst/>
          </a:prstGeom>
        </p:spPr>
        <p:txBody>
          <a:bodyPr lIns="97475" tIns="48738" rIns="97475" bIns="48738"/>
          <a:lstStyle>
            <a:lvl1pPr>
              <a:defRPr/>
            </a:lvl1pPr>
          </a:lstStyle>
          <a:p>
            <a:endParaRPr lang="en-US"/>
          </a:p>
        </p:txBody>
      </p:sp>
    </p:spTree>
    <p:extLst>
      <p:ext uri="{BB962C8B-B14F-4D97-AF65-F5344CB8AC3E}">
        <p14:creationId xmlns:p14="http://schemas.microsoft.com/office/powerpoint/2010/main" val="287818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486833"/>
            <a:ext cx="11704320" cy="1460500"/>
          </a:xfrm>
        </p:spPr>
        <p:txBody>
          <a:bodyPr/>
          <a:lstStyle/>
          <a:p>
            <a:r>
              <a:rPr lang="en-US"/>
              <a:t>Click to edit Master title style</a:t>
            </a:r>
          </a:p>
        </p:txBody>
      </p:sp>
      <p:sp>
        <p:nvSpPr>
          <p:cNvPr id="3" name="Text Placeholder 2"/>
          <p:cNvSpPr>
            <a:spLocks noGrp="1"/>
          </p:cNvSpPr>
          <p:nvPr>
            <p:ph type="body" sz="half" idx="1"/>
          </p:nvPr>
        </p:nvSpPr>
        <p:spPr>
          <a:xfrm>
            <a:off x="650240" y="2109611"/>
            <a:ext cx="5743787" cy="413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109611"/>
            <a:ext cx="5743787" cy="4138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 y="7072606"/>
            <a:ext cx="8602133" cy="229894"/>
          </a:xfrm>
          <a:prstGeom prst="rect">
            <a:avLst/>
          </a:prstGeom>
        </p:spPr>
        <p:txBody>
          <a:bodyPr lIns="97475" tIns="48738" rIns="97475" bIns="48738"/>
          <a:lstStyle>
            <a:lvl1pPr>
              <a:defRPr/>
            </a:lvl1pPr>
          </a:lstStyle>
          <a:p>
            <a:r>
              <a:rPr lang="tr-TR"/>
              <a:t>Lecture Notes for E Alpaydın 2004 Introduction to Machine Learning © The MIT Press (V1.1)</a:t>
            </a:r>
          </a:p>
        </p:txBody>
      </p:sp>
      <p:sp>
        <p:nvSpPr>
          <p:cNvPr id="6" name="Slide Number Placeholder 5"/>
          <p:cNvSpPr>
            <a:spLocks noGrp="1"/>
          </p:cNvSpPr>
          <p:nvPr>
            <p:ph type="sldNum" sz="quarter" idx="11"/>
          </p:nvPr>
        </p:nvSpPr>
        <p:spPr>
          <a:xfrm>
            <a:off x="9369778" y="6641557"/>
            <a:ext cx="3034453" cy="486833"/>
          </a:xfrm>
          <a:prstGeom prst="rect">
            <a:avLst/>
          </a:prstGeom>
        </p:spPr>
        <p:txBody>
          <a:bodyPr lIns="97475" tIns="48738" rIns="97475" bIns="48738"/>
          <a:lstStyle>
            <a:lvl1pPr>
              <a:defRPr/>
            </a:lvl1pPr>
          </a:lstStyle>
          <a:p>
            <a:fld id="{B6BC5E15-E9B8-4D3F-9368-2B4F7EE9AC82}" type="slidenum">
              <a:rPr lang="tr-TR"/>
              <a:pPr/>
              <a:t>‹#›</a:t>
            </a:fld>
            <a:endParaRPr lang="tr-TR"/>
          </a:p>
        </p:txBody>
      </p:sp>
    </p:spTree>
    <p:extLst>
      <p:ext uri="{BB962C8B-B14F-4D97-AF65-F5344CB8AC3E}">
        <p14:creationId xmlns:p14="http://schemas.microsoft.com/office/powerpoint/2010/main" val="29648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4" name="Footer Placeholder 3"/>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5" name="Slide Number Placeholder 4"/>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16561460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195109"/>
            <a:ext cx="9753600" cy="2542352"/>
          </a:xfrm>
        </p:spPr>
        <p:txBody>
          <a:bodyPr anchor="b"/>
          <a:lstStyle>
            <a:lvl1pPr algn="ctr">
              <a:defRPr sz="6400"/>
            </a:lvl1pPr>
          </a:lstStyle>
          <a:p>
            <a:r>
              <a:rPr lang="en-US" smtClean="0"/>
              <a:t>Click to edit Master title style</a:t>
            </a:r>
            <a:endParaRPr lang="en-US"/>
          </a:p>
        </p:txBody>
      </p:sp>
      <p:sp>
        <p:nvSpPr>
          <p:cNvPr id="3" name="Subtitle 2"/>
          <p:cNvSpPr>
            <a:spLocks noGrp="1"/>
          </p:cNvSpPr>
          <p:nvPr>
            <p:ph type="subTitle" idx="1"/>
          </p:nvPr>
        </p:nvSpPr>
        <p:spPr>
          <a:xfrm>
            <a:off x="1625600" y="3835503"/>
            <a:ext cx="9753600" cy="1763080"/>
          </a:xfrm>
        </p:spPr>
        <p:txBody>
          <a:bodyPr/>
          <a:lstStyle>
            <a:lvl1pPr marL="0" indent="0" algn="ctr">
              <a:buNone/>
              <a:defRPr sz="2600"/>
            </a:lvl1pPr>
            <a:lvl2pPr marL="487375" indent="0" algn="ctr">
              <a:buNone/>
              <a:defRPr sz="2100"/>
            </a:lvl2pPr>
            <a:lvl3pPr marL="974750" indent="0" algn="ctr">
              <a:buNone/>
              <a:defRPr sz="1900"/>
            </a:lvl3pPr>
            <a:lvl4pPr marL="1462126" indent="0" algn="ctr">
              <a:buNone/>
              <a:defRPr sz="1700"/>
            </a:lvl4pPr>
            <a:lvl5pPr marL="1949501" indent="0" algn="ctr">
              <a:buNone/>
              <a:defRPr sz="1700"/>
            </a:lvl5pPr>
            <a:lvl6pPr marL="2436876" indent="0" algn="ctr">
              <a:buNone/>
              <a:defRPr sz="1700"/>
            </a:lvl6pPr>
            <a:lvl7pPr marL="2924251" indent="0" algn="ctr">
              <a:buNone/>
              <a:defRPr sz="1700"/>
            </a:lvl7pPr>
            <a:lvl8pPr marL="3411626" indent="0" algn="ctr">
              <a:buNone/>
              <a:defRPr sz="1700"/>
            </a:lvl8pPr>
            <a:lvl9pPr marL="3899002" indent="0" algn="ctr">
              <a:buNone/>
              <a:defRPr sz="1700"/>
            </a:lvl9pPr>
          </a:lstStyle>
          <a:p>
            <a:r>
              <a:rPr lang="en-US" smtClean="0"/>
              <a:t>Click to edit Master subtitle style</a:t>
            </a:r>
            <a:endParaRPr lang="en-US"/>
          </a:p>
        </p:txBody>
      </p:sp>
      <p:sp>
        <p:nvSpPr>
          <p:cNvPr id="4" name="Date Placeholder 3"/>
          <p:cNvSpPr>
            <a:spLocks noGrp="1"/>
          </p:cNvSpPr>
          <p:nvPr>
            <p:ph type="dt" sz="half" idx="10"/>
          </p:nvPr>
        </p:nvSpPr>
        <p:spPr>
          <a:xfrm>
            <a:off x="894080" y="6768336"/>
            <a:ext cx="2926080" cy="388791"/>
          </a:xfrm>
          <a:prstGeom prst="rect">
            <a:avLst/>
          </a:prstGeom>
        </p:spPr>
        <p:txBody>
          <a:bodyPr lIns="97475" tIns="48738" rIns="97475" bIns="48738"/>
          <a:lstStyle/>
          <a:p>
            <a:fld id="{1DF3C806-AF09-49FA-A892-21DF5336D02E}" type="datetimeFigureOut">
              <a:rPr lang="en-US" smtClean="0"/>
              <a:t>4/10/17</a:t>
            </a:fld>
            <a:endParaRPr lang="en-US"/>
          </a:p>
        </p:txBody>
      </p:sp>
      <p:sp>
        <p:nvSpPr>
          <p:cNvPr id="5" name="Footer Placeholder 4"/>
          <p:cNvSpPr>
            <a:spLocks noGrp="1"/>
          </p:cNvSpPr>
          <p:nvPr>
            <p:ph type="ftr" sz="quarter" idx="11"/>
          </p:nvPr>
        </p:nvSpPr>
        <p:spPr>
          <a:xfrm>
            <a:off x="4307840" y="6768336"/>
            <a:ext cx="4389120" cy="388791"/>
          </a:xfrm>
          <a:prstGeom prst="rect">
            <a:avLst/>
          </a:prstGeom>
        </p:spPr>
        <p:txBody>
          <a:bodyPr lIns="97475" tIns="48738" rIns="97475" bIns="48738"/>
          <a:lstStyle/>
          <a:p>
            <a:endParaRPr lang="en-US"/>
          </a:p>
        </p:txBody>
      </p:sp>
      <p:sp>
        <p:nvSpPr>
          <p:cNvPr id="6" name="Slide Number Placeholder 5"/>
          <p:cNvSpPr>
            <a:spLocks noGrp="1"/>
          </p:cNvSpPr>
          <p:nvPr>
            <p:ph type="sldNum" sz="quarter" idx="12"/>
          </p:nvPr>
        </p:nvSpPr>
        <p:spPr>
          <a:xfrm>
            <a:off x="9184640" y="6768336"/>
            <a:ext cx="2926080" cy="388791"/>
          </a:xfrm>
          <a:prstGeom prst="rect">
            <a:avLst/>
          </a:prstGeom>
        </p:spPr>
        <p:txBody>
          <a:bodyPr lIns="97475" tIns="48738" rIns="97475" bIns="48738"/>
          <a:lstStyle/>
          <a:p>
            <a:fld id="{4DD3F1FE-0A32-4AEC-82DC-93A43DDA32E2}" type="slidenum">
              <a:rPr lang="en-US" smtClean="0"/>
              <a:t>‹#›</a:t>
            </a:fld>
            <a:endParaRPr lang="en-US"/>
          </a:p>
        </p:txBody>
      </p:sp>
    </p:spTree>
    <p:extLst>
      <p:ext uri="{BB962C8B-B14F-4D97-AF65-F5344CB8AC3E}">
        <p14:creationId xmlns:p14="http://schemas.microsoft.com/office/powerpoint/2010/main" val="2007560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80" r:id="rId30"/>
    <p:sldLayoutId id="2147483681" r:id="rId31"/>
    <p:sldLayoutId id="2147483682" r:id="rId32"/>
    <p:sldLayoutId id="2147483683" r:id="rId33"/>
    <p:sldLayoutId id="2147483684"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 Id="rId3"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5.png"/><Relationship Id="rId3"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7.png"/><Relationship Id="rId3" Type="http://schemas.openxmlformats.org/officeDocument/2006/relationships/image" Target="../media/image8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9.png"/><Relationship Id="rId3" Type="http://schemas.openxmlformats.org/officeDocument/2006/relationships/image" Target="../media/image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1.png"/><Relationship Id="rId3" Type="http://schemas.openxmlformats.org/officeDocument/2006/relationships/image" Target="../media/image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0.png"/><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8.wmf"/><Relationship Id="rId5" Type="http://schemas.openxmlformats.org/officeDocument/2006/relationships/oleObject" Target="../embeddings/Microsoft_Equation1.bin"/><Relationship Id="rId6" Type="http://schemas.openxmlformats.org/officeDocument/2006/relationships/image" Target="../media/image39.wmf"/><Relationship Id="rId7"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4.png"/><Relationship Id="rId1" Type="http://schemas.openxmlformats.org/officeDocument/2006/relationships/vmlDrawing" Target="../drawings/vmlDrawing2.vml"/><Relationship Id="rId2"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3.bin"/><Relationship Id="rId5" Type="http://schemas.openxmlformats.org/officeDocument/2006/relationships/image" Target="../media/image60.wmf"/><Relationship Id="rId6" Type="http://schemas.openxmlformats.org/officeDocument/2006/relationships/oleObject" Target="../embeddings/oleObject4.bin"/><Relationship Id="rId7" Type="http://schemas.openxmlformats.org/officeDocument/2006/relationships/image" Target="../media/image61.wmf"/><Relationship Id="rId1" Type="http://schemas.openxmlformats.org/officeDocument/2006/relationships/vmlDrawing" Target="../drawings/vmlDrawing3.vml"/><Relationship Id="rId2"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5.bin"/><Relationship Id="rId5" Type="http://schemas.openxmlformats.org/officeDocument/2006/relationships/image" Target="../media/image62.wmf"/><Relationship Id="rId6" Type="http://schemas.openxmlformats.org/officeDocument/2006/relationships/oleObject" Target="../embeddings/oleObject6.bin"/><Relationship Id="rId7" Type="http://schemas.openxmlformats.org/officeDocument/2006/relationships/image" Target="../media/image63.wmf"/><Relationship Id="rId8" Type="http://schemas.openxmlformats.org/officeDocument/2006/relationships/oleObject" Target="../embeddings/oleObject7.bin"/><Relationship Id="rId9" Type="http://schemas.openxmlformats.org/officeDocument/2006/relationships/image" Target="../media/image64.wmf"/><Relationship Id="rId1" Type="http://schemas.openxmlformats.org/officeDocument/2006/relationships/vmlDrawing" Target="../drawings/vmlDrawing4.vml"/><Relationship Id="rId2"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8.bin"/><Relationship Id="rId5" Type="http://schemas.openxmlformats.org/officeDocument/2006/relationships/image" Target="../media/image65.wmf"/><Relationship Id="rId6" Type="http://schemas.openxmlformats.org/officeDocument/2006/relationships/oleObject" Target="../embeddings/oleObject9.bin"/><Relationship Id="rId7" Type="http://schemas.openxmlformats.org/officeDocument/2006/relationships/image" Target="../media/image66.wmf"/><Relationship Id="rId1" Type="http://schemas.openxmlformats.org/officeDocument/2006/relationships/vmlDrawing" Target="../drawings/vmlDrawing5.vml"/><Relationship Id="rId2"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10.bin"/><Relationship Id="rId5" Type="http://schemas.openxmlformats.org/officeDocument/2006/relationships/image" Target="../media/image67.wmf"/><Relationship Id="rId6" Type="http://schemas.openxmlformats.org/officeDocument/2006/relationships/oleObject" Target="../embeddings/oleObject11.bin"/><Relationship Id="rId7" Type="http://schemas.openxmlformats.org/officeDocument/2006/relationships/image" Target="../media/image68.wmf"/><Relationship Id="rId1" Type="http://schemas.openxmlformats.org/officeDocument/2006/relationships/vmlDrawing" Target="../drawings/vmlDrawing6.vml"/><Relationship Id="rId2"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12.bin"/><Relationship Id="rId5" Type="http://schemas.openxmlformats.org/officeDocument/2006/relationships/image" Target="../media/image69.wmf"/><Relationship Id="rId1" Type="http://schemas.openxmlformats.org/officeDocument/2006/relationships/vmlDrawing" Target="../drawings/vmlDrawing7.vml"/><Relationship Id="rId2"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13.bin"/><Relationship Id="rId5" Type="http://schemas.openxmlformats.org/officeDocument/2006/relationships/image" Target="../media/image70.wmf"/><Relationship Id="rId1" Type="http://schemas.openxmlformats.org/officeDocument/2006/relationships/vmlDrawing" Target="../drawings/vmlDrawing8.vml"/><Relationship Id="rId2"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1.png"/><Relationship Id="rId3"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4.bin"/><Relationship Id="rId5" Type="http://schemas.openxmlformats.org/officeDocument/2006/relationships/image" Target="../media/image73.wmf"/><Relationship Id="rId1" Type="http://schemas.openxmlformats.org/officeDocument/2006/relationships/vmlDrawing" Target="../drawings/vmlDrawing9.vml"/><Relationship Id="rId2"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5.bin"/><Relationship Id="rId5" Type="http://schemas.openxmlformats.org/officeDocument/2006/relationships/image" Target="../media/image74.wmf"/><Relationship Id="rId1" Type="http://schemas.openxmlformats.org/officeDocument/2006/relationships/vmlDrawing" Target="../drawings/vmlDrawing10.vml"/><Relationship Id="rId2"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6.bin"/><Relationship Id="rId5" Type="http://schemas.openxmlformats.org/officeDocument/2006/relationships/image" Target="../media/image75.wmf"/><Relationship Id="rId1" Type="http://schemas.openxmlformats.org/officeDocument/2006/relationships/vmlDrawing" Target="../drawings/vmlDrawing11.vml"/><Relationship Id="rId2"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7.bin"/><Relationship Id="rId5" Type="http://schemas.openxmlformats.org/officeDocument/2006/relationships/image" Target="../media/image76.wmf"/><Relationship Id="rId1" Type="http://schemas.openxmlformats.org/officeDocument/2006/relationships/vmlDrawing" Target="../drawings/vmlDrawing12.vml"/><Relationship Id="rId2"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18.bin"/><Relationship Id="rId5" Type="http://schemas.openxmlformats.org/officeDocument/2006/relationships/image" Target="../media/image77.wmf"/><Relationship Id="rId6" Type="http://schemas.openxmlformats.org/officeDocument/2006/relationships/oleObject" Target="../embeddings/oleObject19.bin"/><Relationship Id="rId7" Type="http://schemas.openxmlformats.org/officeDocument/2006/relationships/image" Target="../media/image78.png"/><Relationship Id="rId8" Type="http://schemas.openxmlformats.org/officeDocument/2006/relationships/oleObject" Target="../embeddings/oleObject20.bin"/><Relationship Id="rId1" Type="http://schemas.openxmlformats.org/officeDocument/2006/relationships/vmlDrawing" Target="../drawings/vmlDrawing13.vml"/><Relationship Id="rId2"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1.png"/><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4926251"/>
            <a:ext cx="11734800" cy="863700"/>
          </a:xfrm>
          <a:prstGeom prst="rect">
            <a:avLst/>
          </a:prstGeom>
          <a:noFill/>
          <a:ln>
            <a:noFill/>
          </a:ln>
        </p:spPr>
        <p:txBody>
          <a:bodyPr lIns="0" tIns="0" rIns="0" bIns="0" anchor="t" anchorCtr="0">
            <a:noAutofit/>
          </a:bodyPr>
          <a:lstStyle/>
          <a:p>
            <a:pPr lvl="0">
              <a:lnSpc>
                <a:spcPct val="121428"/>
              </a:lnSpc>
              <a:buSzPct val="25000"/>
            </a:pPr>
            <a:r>
              <a:rPr lang="en-US" sz="2800" i="1" dirty="0">
                <a:solidFill>
                  <a:srgbClr val="E52123"/>
                </a:solidFill>
                <a:latin typeface="Georgia"/>
                <a:ea typeface="Georgia"/>
                <a:cs typeface="Georgia"/>
                <a:sym typeface="Georgia"/>
              </a:rPr>
              <a:t>Nik Bear </a:t>
            </a:r>
            <a:r>
              <a:rPr lang="en-US" sz="2800" i="1" dirty="0" smtClean="0">
                <a:solidFill>
                  <a:srgbClr val="E52123"/>
                </a:solidFill>
                <a:latin typeface="Georgia"/>
                <a:ea typeface="Georgia"/>
                <a:cs typeface="Georgia"/>
                <a:sym typeface="Georgia"/>
              </a:rPr>
              <a:t>Brown</a:t>
            </a:r>
          </a:p>
          <a:p>
            <a:pPr lvl="0">
              <a:lnSpc>
                <a:spcPct val="121428"/>
              </a:lnSpc>
              <a:buSzPct val="25000"/>
            </a:pPr>
            <a:r>
              <a:rPr lang="en-US" sz="2800" i="1" dirty="0" smtClean="0">
                <a:solidFill>
                  <a:srgbClr val="EAEAEA"/>
                </a:solidFill>
                <a:latin typeface="Georgia"/>
                <a:ea typeface="Georgia"/>
                <a:cs typeface="Georgia"/>
                <a:sym typeface="Georgia"/>
              </a:rPr>
              <a:t>Northeastern </a:t>
            </a:r>
            <a:r>
              <a:rPr lang="en-US" sz="2800" i="1" dirty="0">
                <a:solidFill>
                  <a:srgbClr val="EAEAEA"/>
                </a:solidFill>
                <a:latin typeface="Georgia"/>
                <a:ea typeface="Georgia"/>
                <a:cs typeface="Georgia"/>
                <a:sym typeface="Georgia"/>
              </a:rPr>
              <a:t>University</a:t>
            </a:r>
          </a:p>
          <a:p>
            <a:pPr lvl="0">
              <a:lnSpc>
                <a:spcPct val="121428"/>
              </a:lnSpc>
              <a:buSzPct val="25000"/>
            </a:pPr>
            <a:r>
              <a:rPr lang="en-US" sz="2800" i="1" dirty="0" err="1">
                <a:solidFill>
                  <a:srgbClr val="EAEAEA"/>
                </a:solidFill>
                <a:latin typeface="Georgia"/>
                <a:ea typeface="Georgia"/>
                <a:cs typeface="Georgia"/>
                <a:sym typeface="Georgia"/>
              </a:rPr>
              <a:t>nikbearbrown@gmail.com</a:t>
            </a:r>
            <a:r>
              <a:rPr lang="en-US" sz="2800" i="1" dirty="0">
                <a:solidFill>
                  <a:srgbClr val="EAEAEA"/>
                </a:solidFill>
                <a:latin typeface="Georgia"/>
                <a:ea typeface="Georgia"/>
                <a:cs typeface="Georgia"/>
                <a:sym typeface="Georgia"/>
              </a:rPr>
              <a:t> </a:t>
            </a:r>
            <a:endParaRPr lang="en-US" sz="2800" b="0" i="1" u="none" strike="noStrike" cap="none" dirty="0">
              <a:solidFill>
                <a:srgbClr val="EAEAEA"/>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STATISTICS FUNDAMENTALS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a:hlinkClick r:id="rId3"/>
          </p:cNvPr>
          <p:cNvPicPr preferRelativeResize="0"/>
          <p:nvPr/>
        </p:nvPicPr>
        <p:blipFill>
          <a:blip r:embed="rId4">
            <a:alphaModFix/>
          </a:blip>
          <a:stretch>
            <a:fillRect/>
          </a:stretch>
        </p:blipFill>
        <p:spPr>
          <a:xfrm>
            <a:off x="5604000" y="1272925"/>
            <a:ext cx="4264698" cy="56485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5" name="Picture"/>
          <p:cNvPicPr/>
          <p:nvPr/>
        </p:nvPicPr>
        <p:blipFill>
          <a:blip r:embed="rId2"/>
          <a:stretch>
            <a:fillRect/>
          </a:stretch>
        </p:blipFill>
        <p:spPr bwMode="auto">
          <a:xfrm>
            <a:off x="819121"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869966" y="1658614"/>
            <a:ext cx="5803392" cy="4634383"/>
          </a:xfrm>
          <a:prstGeom prst="rect">
            <a:avLst/>
          </a:prstGeom>
          <a:noFill/>
          <a:ln w="9525">
            <a:noFill/>
            <a:headEnd/>
            <a:tailEnd/>
          </a:ln>
        </p:spPr>
      </p:pic>
    </p:spTree>
    <p:extLst>
      <p:ext uri="{BB962C8B-B14F-4D97-AF65-F5344CB8AC3E}">
        <p14:creationId xmlns:p14="http://schemas.microsoft.com/office/powerpoint/2010/main" val="194806793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5" name="Picture"/>
          <p:cNvPicPr/>
          <p:nvPr/>
        </p:nvPicPr>
        <p:blipFill>
          <a:blip r:embed="rId2"/>
          <a:stretch>
            <a:fillRect/>
          </a:stretch>
        </p:blipFill>
        <p:spPr bwMode="auto">
          <a:xfrm>
            <a:off x="891371"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526783" y="1814380"/>
            <a:ext cx="5803392" cy="4634383"/>
          </a:xfrm>
          <a:prstGeom prst="rect">
            <a:avLst/>
          </a:prstGeom>
          <a:noFill/>
          <a:ln w="9525">
            <a:noFill/>
            <a:headEnd/>
            <a:tailEnd/>
          </a:ln>
        </p:spPr>
      </p:pic>
    </p:spTree>
    <p:extLst>
      <p:ext uri="{BB962C8B-B14F-4D97-AF65-F5344CB8AC3E}">
        <p14:creationId xmlns:p14="http://schemas.microsoft.com/office/powerpoint/2010/main" val="219487816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246668" y="1814380"/>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797717" y="1814380"/>
            <a:ext cx="5803392" cy="4634383"/>
          </a:xfrm>
          <a:prstGeom prst="rect">
            <a:avLst/>
          </a:prstGeom>
          <a:noFill/>
          <a:ln w="9525">
            <a:noFill/>
            <a:headEnd/>
            <a:tailEnd/>
          </a:ln>
        </p:spPr>
      </p:pic>
    </p:spTree>
    <p:extLst>
      <p:ext uri="{BB962C8B-B14F-4D97-AF65-F5344CB8AC3E}">
        <p14:creationId xmlns:p14="http://schemas.microsoft.com/office/powerpoint/2010/main" val="172630168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441740" y="1965139"/>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671282" y="1965139"/>
            <a:ext cx="5803392" cy="4634383"/>
          </a:xfrm>
          <a:prstGeom prst="rect">
            <a:avLst/>
          </a:prstGeom>
          <a:noFill/>
          <a:ln w="9525">
            <a:noFill/>
            <a:headEnd/>
            <a:tailEnd/>
          </a:ln>
        </p:spPr>
      </p:pic>
    </p:spTree>
    <p:extLst>
      <p:ext uri="{BB962C8B-B14F-4D97-AF65-F5344CB8AC3E}">
        <p14:creationId xmlns:p14="http://schemas.microsoft.com/office/powerpoint/2010/main" val="181707155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3" name="Picture"/>
          <p:cNvPicPr/>
          <p:nvPr/>
        </p:nvPicPr>
        <p:blipFill>
          <a:blip r:embed="rId2"/>
          <a:stretch>
            <a:fillRect/>
          </a:stretch>
        </p:blipFill>
        <p:spPr bwMode="auto">
          <a:xfrm>
            <a:off x="584313" y="1814380"/>
            <a:ext cx="5803392" cy="4634383"/>
          </a:xfrm>
          <a:prstGeom prst="rect">
            <a:avLst/>
          </a:prstGeom>
          <a:noFill/>
          <a:ln w="9525">
            <a:noFill/>
            <a:headEnd/>
            <a:tailEnd/>
          </a:ln>
        </p:spPr>
      </p:pic>
      <p:pic>
        <p:nvPicPr>
          <p:cNvPr id="4" name="Picture"/>
          <p:cNvPicPr/>
          <p:nvPr/>
        </p:nvPicPr>
        <p:blipFill>
          <a:blip r:embed="rId3"/>
          <a:stretch>
            <a:fillRect/>
          </a:stretch>
        </p:blipFill>
        <p:spPr bwMode="auto">
          <a:xfrm>
            <a:off x="6869967" y="1550429"/>
            <a:ext cx="5803392" cy="4634383"/>
          </a:xfrm>
          <a:prstGeom prst="rect">
            <a:avLst/>
          </a:prstGeom>
          <a:noFill/>
          <a:ln w="9525">
            <a:noFill/>
            <a:headEnd/>
            <a:tailEnd/>
          </a:ln>
        </p:spPr>
      </p:pic>
    </p:spTree>
    <p:extLst>
      <p:ext uri="{BB962C8B-B14F-4D97-AF65-F5344CB8AC3E}">
        <p14:creationId xmlns:p14="http://schemas.microsoft.com/office/powerpoint/2010/main" val="4314152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DETERMINING THE DISTRIBUTION OF YOUR DATA</a:t>
            </a:r>
          </a:p>
        </p:txBody>
      </p:sp>
      <p:sp>
        <p:nvSpPr>
          <p:cNvPr id="540" name="Shape 5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a:t>
            </a: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Follow along as we walk through this in an iPython Notebook.</a:t>
            </a:r>
          </a:p>
        </p:txBody>
      </p:sp>
      <p:sp>
        <p:nvSpPr>
          <p:cNvPr id="546" name="Shape 54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DETERMINING THE DISTRIBUTION OF YOUR DATA</a:t>
            </a: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552" name="Shape 55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IS THIS SKEWED?</a:t>
            </a: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Shape 55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558" name="Shape 558"/>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559" name="Shape 559"/>
          <p:cNvSpPr/>
          <p:nvPr/>
        </p:nvSpPr>
        <p:spPr>
          <a:xfrm>
            <a:off x="2961475" y="2224350"/>
            <a:ext cx="9398400" cy="34394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We’re going to walk through several images of datasets.  </a:t>
            </a: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For each image, vote on whether the image is:</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Normal</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Positively, negatively, or not skewed</a:t>
            </a:r>
          </a:p>
          <a:p>
            <a:pPr marL="914400" lvl="1" indent="-342900" rtl="0">
              <a:spcBef>
                <a:spcPts val="0"/>
              </a:spcBef>
              <a:buClr>
                <a:schemeClr val="dk1"/>
              </a:buClr>
              <a:buSzPct val="100000"/>
              <a:buFont typeface="Georgia"/>
              <a:buAutoNum type="alphaLcPeriod"/>
            </a:pPr>
            <a:r>
              <a:rPr lang="en-US" sz="1800">
                <a:latin typeface="Georgia"/>
                <a:ea typeface="Georgia"/>
                <a:cs typeface="Georgia"/>
                <a:sym typeface="Georgia"/>
              </a:rPr>
              <a:t>Has positive, negative, or zero kurtosis</a:t>
            </a:r>
          </a:p>
          <a:p>
            <a:pPr marL="457200" lvl="0" indent="-342900" rtl="0">
              <a:spcBef>
                <a:spcPts val="0"/>
              </a:spcBef>
              <a:buSzPct val="100000"/>
              <a:buFont typeface="Georgia"/>
              <a:buAutoNum type="arabicPeriod"/>
            </a:pPr>
            <a:r>
              <a:rPr lang="en-US" sz="1800">
                <a:latin typeface="Georgia"/>
                <a:ea typeface="Georgia"/>
                <a:cs typeface="Georgia"/>
                <a:sym typeface="Georgia"/>
              </a:rPr>
              <a:t>Determine how you would correct the issue with each dataset to return it to the normal distribution.</a:t>
            </a:r>
          </a:p>
        </p:txBody>
      </p:sp>
      <p:sp>
        <p:nvSpPr>
          <p:cNvPr id="560" name="Shape 560"/>
          <p:cNvSpPr/>
          <p:nvPr/>
        </p:nvSpPr>
        <p:spPr>
          <a:xfrm>
            <a:off x="2989800" y="1776150"/>
            <a:ext cx="89507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561" name="Shape 561"/>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562" name="Shape 562"/>
          <p:cNvSpPr/>
          <p:nvPr/>
        </p:nvSpPr>
        <p:spPr>
          <a:xfrm>
            <a:off x="635000" y="736600"/>
            <a:ext cx="117248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IS THIS SKEWED?</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68" name="Shape 568"/>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VARIABLE TYPES</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SMART</a:t>
            </a:r>
            <a:endParaRPr lang="en-US" sz="3200" b="1" dirty="0">
              <a:latin typeface="Oswald"/>
              <a:ea typeface="Oswald"/>
              <a:cs typeface="Oswald"/>
              <a:sym typeface="Oswald"/>
            </a:endParaRPr>
          </a:p>
        </p:txBody>
      </p:sp>
      <p:pic>
        <p:nvPicPr>
          <p:cNvPr id="3" name="Picture 2" descr="Screen Shot 2017-04-09 at 4.57.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
            <a:ext cx="13004800" cy="692341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Numeric variables can take on a large range of non-predetermined, quantitative values. These are things such as height, income, etc.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Categorical variables can take on a specific set of variables.  These are things such as race, gender, paint colors, movie titles, etc.</a:t>
            </a:r>
          </a:p>
          <a:p>
            <a:pPr marR="0" lvl="0" algn="l" rtl="0">
              <a:spcBef>
                <a:spcPts val="0"/>
              </a:spcBef>
              <a:buNone/>
            </a:pPr>
            <a:endParaRPr sz="2800">
              <a:latin typeface="Georgia"/>
              <a:ea typeface="Georgia"/>
              <a:cs typeface="Georgia"/>
              <a:sym typeface="Georgia"/>
            </a:endParaRPr>
          </a:p>
        </p:txBody>
      </p:sp>
      <p:sp>
        <p:nvSpPr>
          <p:cNvPr id="574" name="Shape 57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VARIABLE TYPES</a:t>
            </a: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CLASSES</a:t>
            </a:r>
          </a:p>
        </p:txBody>
      </p:sp>
      <p:sp>
        <p:nvSpPr>
          <p:cNvPr id="580" name="Shape 58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a:t>
            </a: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say we have the categorical variable </a:t>
            </a:r>
            <a:r>
              <a:rPr lang="en-US" sz="2400">
                <a:latin typeface="Consolas"/>
                <a:ea typeface="Consolas"/>
                <a:cs typeface="Consolas"/>
                <a:sym typeface="Consolas"/>
              </a:rPr>
              <a:t>area</a:t>
            </a:r>
            <a:r>
              <a:rPr lang="en-US" sz="2800">
                <a:latin typeface="Georgia"/>
                <a:ea typeface="Georgia"/>
                <a:cs typeface="Georgia"/>
                <a:sym typeface="Georgia"/>
              </a:rPr>
              <a:t>, which takes on one of the following values:  </a:t>
            </a:r>
            <a:r>
              <a:rPr lang="en-US" sz="2400">
                <a:latin typeface="Consolas"/>
                <a:ea typeface="Consolas"/>
                <a:cs typeface="Consolas"/>
                <a:sym typeface="Consolas"/>
              </a:rPr>
              <a:t>rural</a:t>
            </a:r>
            <a:r>
              <a:rPr lang="en-US" sz="2800">
                <a:latin typeface="Georgia"/>
                <a:ea typeface="Georgia"/>
                <a:cs typeface="Georgia"/>
                <a:sym typeface="Georgia"/>
              </a:rPr>
              <a:t>,  </a:t>
            </a:r>
            <a:r>
              <a:rPr lang="en-US" sz="2400">
                <a:latin typeface="Consolas"/>
                <a:ea typeface="Consolas"/>
                <a:cs typeface="Consolas"/>
                <a:sym typeface="Consolas"/>
              </a:rPr>
              <a:t>suburban</a:t>
            </a:r>
            <a:r>
              <a:rPr lang="en-US" sz="2800">
                <a:latin typeface="Georgia"/>
                <a:ea typeface="Georgia"/>
                <a:cs typeface="Georgia"/>
                <a:sym typeface="Georgia"/>
              </a:rPr>
              <a:t>, and  </a:t>
            </a:r>
            <a:r>
              <a:rPr lang="en-US" sz="2400">
                <a:latin typeface="Consolas"/>
                <a:ea typeface="Consolas"/>
                <a:cs typeface="Consolas"/>
                <a:sym typeface="Consolas"/>
              </a:rPr>
              <a:t>urban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need to represent these numerically for a model.  So how do we code them?  </a:t>
            </a: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544795" cy="505722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Dummy variables are discrete variables taking a value of ‘0’ or ‘1’. They are often called ‘on’ ‘off’ variables, being ‘on’ when they are 1.</a:t>
            </a: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Dummy variables can be used either as explanatory variables or as the dependent </a:t>
            </a:r>
            <a:r>
              <a:rPr lang="en-US" sz="2800" dirty="0" smtClean="0">
                <a:latin typeface="Georgia"/>
                <a:ea typeface="Georgia"/>
                <a:cs typeface="Georgia"/>
                <a:sym typeface="Georgia"/>
              </a:rPr>
              <a:t>variable.</a:t>
            </a:r>
          </a:p>
          <a:p>
            <a:pPr marL="203200" lvl="0" indent="-256540">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They provide a method for “quantifying” a “qualitative” </a:t>
            </a:r>
            <a:r>
              <a:rPr lang="en-US" sz="2800" dirty="0" smtClean="0">
                <a:latin typeface="Georgia"/>
                <a:ea typeface="Georgia"/>
                <a:cs typeface="Georgia"/>
                <a:sym typeface="Georgia"/>
              </a:rPr>
              <a:t>variable. </a:t>
            </a:r>
            <a:r>
              <a:rPr lang="en-US" sz="2800" dirty="0">
                <a:latin typeface="Georgia"/>
                <a:ea typeface="Georgia"/>
                <a:cs typeface="Georgia"/>
                <a:sym typeface="Georgia"/>
              </a:rPr>
              <a:t>The variable  V = 1 if yes, V = 0 if no.</a:t>
            </a:r>
          </a:p>
          <a:p>
            <a:pPr marL="203200" lvl="0" indent="-256540">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It doesn’t matter which category gets the 0 or 1.</a:t>
            </a: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extLst>
      <p:ext uri="{BB962C8B-B14F-4D97-AF65-F5344CB8AC3E}">
        <p14:creationId xmlns:p14="http://schemas.microsoft.com/office/powerpoint/2010/main" val="152646853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734800" cy="543197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dirty="0"/>
              <a:t>If the dummy variable is the only independent variable:</a:t>
            </a:r>
          </a:p>
          <a:p>
            <a:r>
              <a:rPr lang="en-US" sz="2800" dirty="0"/>
              <a:t>		</a:t>
            </a:r>
            <a:r>
              <a:rPr lang="en-US" sz="2800" i="1" dirty="0" err="1"/>
              <a:t>Y</a:t>
            </a:r>
            <a:r>
              <a:rPr lang="en-US" sz="2800" i="1" baseline="-25000" dirty="0" err="1"/>
              <a:t>t</a:t>
            </a:r>
            <a:r>
              <a:rPr lang="en-US" sz="2800" i="1" dirty="0"/>
              <a:t> = </a:t>
            </a:r>
            <a:r>
              <a:rPr lang="en-US" sz="2800" dirty="0"/>
              <a:t> </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D</a:t>
            </a:r>
            <a:r>
              <a:rPr lang="en-US" sz="2800" i="1" baseline="-25000" dirty="0">
                <a:sym typeface="Symbol" charset="0"/>
              </a:rPr>
              <a:t>t</a:t>
            </a:r>
            <a:r>
              <a:rPr lang="en-US" sz="2800" i="1" dirty="0">
                <a:sym typeface="Symbol" charset="0"/>
              </a:rPr>
              <a:t> + e</a:t>
            </a:r>
            <a:r>
              <a:rPr lang="en-US" sz="2800" i="1" baseline="-25000" dirty="0">
                <a:sym typeface="Symbol" charset="0"/>
              </a:rPr>
              <a:t>t</a:t>
            </a:r>
            <a:r>
              <a:rPr lang="en-US" sz="2800" i="1" dirty="0">
                <a:sym typeface="Symbol" charset="0"/>
              </a:rPr>
              <a:t> </a:t>
            </a:r>
            <a:endParaRPr lang="en-US" sz="2800" i="1" dirty="0" smtClean="0">
              <a:sym typeface="Symbol" charset="0"/>
            </a:endParaRPr>
          </a:p>
          <a:p>
            <a:endParaRPr lang="en-US" sz="2800" i="1" dirty="0">
              <a:sym typeface="Symbol" charset="0"/>
            </a:endParaRPr>
          </a:p>
          <a:p>
            <a:r>
              <a:rPr lang="en-US" sz="2800" i="1" dirty="0">
                <a:sym typeface="Symbol" charset="0"/>
              </a:rPr>
              <a:t>If D = 0 </a:t>
            </a:r>
            <a:r>
              <a:rPr lang="en-US" sz="2800" i="1" dirty="0">
                <a:sym typeface="Wingdings" charset="0"/>
              </a:rPr>
              <a:t>  </a:t>
            </a:r>
            <a:r>
              <a:rPr lang="en-US" sz="2800" i="1" dirty="0" err="1"/>
              <a:t>Y</a:t>
            </a:r>
            <a:r>
              <a:rPr lang="en-US" sz="2800" i="1" baseline="-25000" dirty="0" err="1"/>
              <a:t>t</a:t>
            </a:r>
            <a:r>
              <a:rPr lang="en-US" sz="2800" i="1" dirty="0"/>
              <a:t> = </a:t>
            </a:r>
            <a:r>
              <a:rPr lang="en-US" sz="2800" i="1" dirty="0">
                <a:sym typeface="Symbol" charset="0"/>
              </a:rPr>
              <a:t></a:t>
            </a:r>
            <a:r>
              <a:rPr lang="en-US" sz="2800" i="1" baseline="-25000" dirty="0">
                <a:sym typeface="Symbol" charset="0"/>
              </a:rPr>
              <a:t>1</a:t>
            </a:r>
            <a:r>
              <a:rPr lang="en-US" sz="2800" i="1" dirty="0"/>
              <a:t> </a:t>
            </a:r>
            <a:r>
              <a:rPr lang="en-US" sz="2800" i="1" dirty="0">
                <a:sym typeface="Symbol" charset="0"/>
              </a:rPr>
              <a:t>+ e</a:t>
            </a:r>
            <a:r>
              <a:rPr lang="en-US" sz="2800" i="1" baseline="-25000" dirty="0">
                <a:sym typeface="Symbol" charset="0"/>
              </a:rPr>
              <a:t>t</a:t>
            </a:r>
            <a:r>
              <a:rPr lang="en-US" sz="2800" i="1" dirty="0">
                <a:sym typeface="Symbol" charset="0"/>
              </a:rPr>
              <a:t> </a:t>
            </a:r>
          </a:p>
          <a:p>
            <a:r>
              <a:rPr lang="en-US" sz="2800" i="1" dirty="0">
                <a:sym typeface="Symbol" charset="0"/>
              </a:rPr>
              <a:t>If D = 1 </a:t>
            </a:r>
            <a:r>
              <a:rPr lang="en-US" sz="2800" i="1" dirty="0">
                <a:sym typeface="Wingdings" charset="0"/>
              </a:rPr>
              <a:t>  </a:t>
            </a:r>
            <a:r>
              <a:rPr lang="en-US" sz="2800" i="1" dirty="0" err="1"/>
              <a:t>Y</a:t>
            </a:r>
            <a:r>
              <a:rPr lang="en-US" sz="2800" i="1" baseline="-25000" dirty="0" err="1"/>
              <a:t>t</a:t>
            </a:r>
            <a:r>
              <a:rPr lang="en-US" sz="2800" i="1" dirty="0"/>
              <a:t> = (</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 + e</a:t>
            </a:r>
            <a:r>
              <a:rPr lang="en-US" sz="2800" i="1" baseline="-25000" dirty="0">
                <a:sym typeface="Symbol" charset="0"/>
              </a:rPr>
              <a:t>t</a:t>
            </a:r>
            <a:r>
              <a:rPr lang="en-US" sz="2800" i="1" dirty="0">
                <a:sym typeface="Symbol" charset="0"/>
              </a:rPr>
              <a:t> </a:t>
            </a:r>
            <a:endParaRPr lang="en-US" sz="2800" i="1" dirty="0" smtClean="0">
              <a:sym typeface="Symbol" charset="0"/>
            </a:endParaRPr>
          </a:p>
          <a:p>
            <a:endParaRPr lang="en-US" sz="2800" i="1" dirty="0">
              <a:sym typeface="Symbol" charset="0"/>
            </a:endParaRPr>
          </a:p>
          <a:p>
            <a:r>
              <a:rPr lang="en-US" sz="2800" dirty="0">
                <a:sym typeface="Symbol" charset="0"/>
              </a:rPr>
              <a:t>Least squares regression will produce a </a:t>
            </a:r>
            <a:r>
              <a:rPr lang="en-US" sz="2800" i="1" dirty="0">
                <a:sym typeface="Symbol" charset="0"/>
              </a:rPr>
              <a:t></a:t>
            </a:r>
            <a:r>
              <a:rPr lang="en-US" sz="2800" i="1" baseline="-25000" dirty="0">
                <a:sym typeface="Symbol" charset="0"/>
              </a:rPr>
              <a:t>1</a:t>
            </a:r>
            <a:r>
              <a:rPr lang="en-US" sz="2800" i="1" dirty="0">
                <a:sym typeface="Symbol" charset="0"/>
              </a:rPr>
              <a:t> </a:t>
            </a:r>
            <a:r>
              <a:rPr lang="en-US" sz="2800" dirty="0" smtClean="0">
                <a:sym typeface="Symbol" charset="0"/>
              </a:rPr>
              <a:t> </a:t>
            </a:r>
            <a:r>
              <a:rPr lang="en-US" sz="2800" dirty="0">
                <a:sym typeface="Symbol" charset="0"/>
              </a:rPr>
              <a:t>and </a:t>
            </a:r>
            <a:r>
              <a:rPr lang="en-US" sz="2800" i="1" dirty="0" smtClean="0">
                <a:sym typeface="Symbol" charset="0"/>
              </a:rPr>
              <a:t></a:t>
            </a:r>
            <a:r>
              <a:rPr lang="en-US" sz="2800" i="1" baseline="-25000" dirty="0" smtClean="0">
                <a:sym typeface="Symbol" charset="0"/>
              </a:rPr>
              <a:t>2</a:t>
            </a:r>
            <a:r>
              <a:rPr lang="en-US" sz="2800" i="1" dirty="0" smtClean="0">
                <a:sym typeface="Symbol" charset="0"/>
              </a:rPr>
              <a:t> </a:t>
            </a:r>
            <a:r>
              <a:rPr lang="en-US" sz="2800" dirty="0" smtClean="0">
                <a:sym typeface="Symbol" charset="0"/>
              </a:rPr>
              <a:t> values </a:t>
            </a:r>
            <a:r>
              <a:rPr lang="en-US" sz="2800" dirty="0">
                <a:sym typeface="Symbol" charset="0"/>
              </a:rPr>
              <a:t>such </a:t>
            </a:r>
            <a:r>
              <a:rPr lang="en-US" sz="2800" dirty="0" smtClean="0">
                <a:sym typeface="Symbol" charset="0"/>
              </a:rPr>
              <a:t>that</a:t>
            </a:r>
          </a:p>
          <a:p>
            <a:endParaRPr lang="en-US" sz="2800" dirty="0">
              <a:sym typeface="Symbol" charset="0"/>
            </a:endParaRPr>
          </a:p>
          <a:p>
            <a:r>
              <a:rPr lang="en-US" sz="2800" i="1" dirty="0">
                <a:sym typeface="Symbol" charset="0"/>
              </a:rPr>
              <a:t></a:t>
            </a:r>
            <a:r>
              <a:rPr lang="en-US" sz="2800" i="1" baseline="-25000" dirty="0">
                <a:sym typeface="Symbol" charset="0"/>
              </a:rPr>
              <a:t>1</a:t>
            </a:r>
            <a:r>
              <a:rPr lang="en-US" sz="2800" i="1" dirty="0">
                <a:sym typeface="Symbol" charset="0"/>
              </a:rPr>
              <a:t> </a:t>
            </a:r>
            <a:r>
              <a:rPr lang="en-US" sz="2800" dirty="0" smtClean="0">
                <a:sym typeface="Symbol" charset="0"/>
              </a:rPr>
              <a:t> </a:t>
            </a:r>
            <a:r>
              <a:rPr lang="en-US" sz="2800" dirty="0">
                <a:sym typeface="Symbol" charset="0"/>
              </a:rPr>
              <a:t>= the mean of the </a:t>
            </a:r>
            <a:r>
              <a:rPr lang="en-US" sz="2800" i="1" dirty="0" err="1"/>
              <a:t>Y</a:t>
            </a:r>
            <a:r>
              <a:rPr lang="en-US" sz="2800" i="1" baseline="-25000" dirty="0" err="1"/>
              <a:t>t</a:t>
            </a:r>
            <a:r>
              <a:rPr lang="en-US" sz="2800" dirty="0" smtClean="0">
                <a:sym typeface="Symbol" charset="0"/>
              </a:rPr>
              <a:t> </a:t>
            </a:r>
            <a:r>
              <a:rPr lang="en-US" sz="2800" dirty="0">
                <a:sym typeface="Symbol" charset="0"/>
              </a:rPr>
              <a:t>values for the </a:t>
            </a:r>
            <a:r>
              <a:rPr lang="en-US" sz="2800" i="1" dirty="0">
                <a:sym typeface="Symbol" charset="0"/>
              </a:rPr>
              <a:t>D = 0 </a:t>
            </a:r>
            <a:endParaRPr lang="en-US" sz="2800" i="1" dirty="0" smtClean="0">
              <a:sym typeface="Symbol" charset="0"/>
            </a:endParaRPr>
          </a:p>
          <a:p>
            <a:r>
              <a:rPr lang="en-US" sz="2800" i="1" dirty="0"/>
              <a:t>(</a:t>
            </a:r>
            <a:r>
              <a:rPr lang="en-US" sz="2800" i="1" dirty="0">
                <a:sym typeface="Symbol" charset="0"/>
              </a:rPr>
              <a:t></a:t>
            </a:r>
            <a:r>
              <a:rPr lang="en-US" sz="2800" i="1" baseline="-25000" dirty="0">
                <a:sym typeface="Symbol" charset="0"/>
              </a:rPr>
              <a:t>1</a:t>
            </a:r>
            <a:r>
              <a:rPr lang="en-US" sz="2800" i="1" dirty="0">
                <a:sym typeface="Symbol" charset="0"/>
              </a:rPr>
              <a:t> + </a:t>
            </a:r>
            <a:r>
              <a:rPr lang="en-US" sz="2800" i="1" baseline="-25000" dirty="0">
                <a:sym typeface="Symbol" charset="0"/>
              </a:rPr>
              <a:t>2</a:t>
            </a:r>
            <a:r>
              <a:rPr lang="en-US" sz="2800" i="1" dirty="0">
                <a:sym typeface="Symbol" charset="0"/>
              </a:rPr>
              <a:t>) </a:t>
            </a:r>
            <a:r>
              <a:rPr lang="en-US" sz="2800" i="1" dirty="0" smtClean="0">
                <a:sym typeface="Symbol" charset="0"/>
              </a:rPr>
              <a:t> </a:t>
            </a:r>
            <a:r>
              <a:rPr lang="en-US" sz="2800" dirty="0" smtClean="0">
                <a:sym typeface="Symbol" charset="0"/>
              </a:rPr>
              <a:t>= </a:t>
            </a:r>
            <a:r>
              <a:rPr lang="en-US" sz="2800" dirty="0">
                <a:sym typeface="Symbol" charset="0"/>
              </a:rPr>
              <a:t>the mean of the </a:t>
            </a:r>
            <a:r>
              <a:rPr lang="en-US" sz="2800" i="1" dirty="0" err="1"/>
              <a:t>Y</a:t>
            </a:r>
            <a:r>
              <a:rPr lang="en-US" sz="2800" i="1" baseline="-25000" dirty="0" err="1"/>
              <a:t>t</a:t>
            </a:r>
            <a:r>
              <a:rPr lang="en-US" sz="2800" dirty="0" smtClean="0">
                <a:sym typeface="Symbol" charset="0"/>
              </a:rPr>
              <a:t> </a:t>
            </a:r>
            <a:r>
              <a:rPr lang="en-US" sz="2800" dirty="0">
                <a:sym typeface="Symbol" charset="0"/>
              </a:rPr>
              <a:t>values for the </a:t>
            </a:r>
            <a:r>
              <a:rPr lang="en-US" sz="2800" i="1" dirty="0">
                <a:sym typeface="Symbol" charset="0"/>
              </a:rPr>
              <a:t>D = 1 </a:t>
            </a:r>
            <a:endParaRPr lang="en-US" sz="2800" dirty="0">
              <a:sym typeface="Symbol" charset="0"/>
            </a:endParaRP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extLst>
      <p:ext uri="{BB962C8B-B14F-4D97-AF65-F5344CB8AC3E}">
        <p14:creationId xmlns:p14="http://schemas.microsoft.com/office/powerpoint/2010/main" val="3181278930"/>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3703"/>
              <a:buFont typeface="Georgia"/>
              <a:buChar char="‣"/>
            </a:pPr>
            <a:r>
              <a:rPr lang="en-US" sz="2700">
                <a:solidFill>
                  <a:schemeClr val="dk1"/>
                </a:solidFill>
                <a:latin typeface="Georgia"/>
                <a:ea typeface="Georgia"/>
                <a:cs typeface="Georgia"/>
                <a:sym typeface="Georgia"/>
              </a:rPr>
              <a:t>How about </a:t>
            </a:r>
            <a:r>
              <a:rPr lang="en-US" sz="2400">
                <a:latin typeface="Consolas"/>
                <a:ea typeface="Consolas"/>
                <a:cs typeface="Consolas"/>
                <a:sym typeface="Consolas"/>
              </a:rPr>
              <a:t>0=rural</a:t>
            </a:r>
            <a:r>
              <a:rPr lang="en-US" sz="2800">
                <a:latin typeface="Georgia"/>
                <a:ea typeface="Georgia"/>
                <a:cs typeface="Georgia"/>
                <a:sym typeface="Georgia"/>
              </a:rPr>
              <a:t>,  </a:t>
            </a:r>
            <a:r>
              <a:rPr lang="en-US" sz="2400">
                <a:latin typeface="Consolas"/>
                <a:ea typeface="Consolas"/>
                <a:cs typeface="Consolas"/>
                <a:sym typeface="Consolas"/>
              </a:rPr>
              <a:t>1=suburban</a:t>
            </a:r>
            <a:r>
              <a:rPr lang="en-US" sz="2800">
                <a:latin typeface="Georgia"/>
                <a:ea typeface="Georgia"/>
                <a:cs typeface="Georgia"/>
                <a:sym typeface="Georgia"/>
              </a:rPr>
              <a:t>,  and </a:t>
            </a:r>
            <a:r>
              <a:rPr lang="en-US" sz="2400">
                <a:latin typeface="Consolas"/>
                <a:ea typeface="Consolas"/>
                <a:cs typeface="Consolas"/>
                <a:sym typeface="Consolas"/>
              </a:rPr>
              <a:t>2=urban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p:txBody>
      </p:sp>
      <p:sp>
        <p:nvSpPr>
          <p:cNvPr id="592" name="Shape 5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But this implies </a:t>
            </a:r>
            <a:r>
              <a:rPr lang="en-US" sz="2800">
                <a:solidFill>
                  <a:schemeClr val="dk1"/>
                </a:solidFill>
                <a:latin typeface="Georgia"/>
                <a:ea typeface="Georgia"/>
                <a:cs typeface="Georgia"/>
                <a:sym typeface="Georgia"/>
              </a:rPr>
              <a:t>an ordered relationship - </a:t>
            </a:r>
            <a:r>
              <a:rPr lang="en-US" sz="2800">
                <a:latin typeface="Georgia"/>
                <a:ea typeface="Georgia"/>
                <a:cs typeface="Georgia"/>
                <a:sym typeface="Georgia"/>
              </a:rPr>
              <a:t>is </a:t>
            </a:r>
            <a:r>
              <a:rPr lang="en-US" sz="2400">
                <a:latin typeface="Consolas"/>
                <a:ea typeface="Consolas"/>
                <a:cs typeface="Consolas"/>
                <a:sym typeface="Consolas"/>
              </a:rPr>
              <a:t>urban</a:t>
            </a:r>
            <a:r>
              <a:rPr lang="en-US" sz="2800">
                <a:latin typeface="Georgia"/>
                <a:ea typeface="Georgia"/>
                <a:cs typeface="Georgia"/>
                <a:sym typeface="Georgia"/>
              </a:rPr>
              <a:t> twice </a:t>
            </a:r>
            <a:r>
              <a:rPr lang="en-US" sz="2400">
                <a:latin typeface="Consolas"/>
                <a:ea typeface="Consolas"/>
                <a:cs typeface="Consolas"/>
                <a:sym typeface="Consolas"/>
              </a:rPr>
              <a:t>suburban</a:t>
            </a:r>
            <a:r>
              <a:rPr lang="en-US" sz="2800">
                <a:latin typeface="Georgia"/>
                <a:ea typeface="Georgia"/>
                <a:cs typeface="Georgia"/>
                <a:sym typeface="Georgia"/>
              </a:rPr>
              <a:t>? </a:t>
            </a:r>
            <a:br>
              <a:rPr lang="en-US" sz="2800">
                <a:latin typeface="Georgia"/>
                <a:ea typeface="Georgia"/>
                <a:cs typeface="Georgia"/>
                <a:sym typeface="Georgia"/>
              </a:rPr>
            </a:br>
            <a:r>
              <a:rPr lang="en-US" sz="2800">
                <a:latin typeface="Georgia"/>
                <a:ea typeface="Georgia"/>
                <a:cs typeface="Georgia"/>
                <a:sym typeface="Georgia"/>
              </a:rPr>
              <a:t>That doesn’t make sense.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However, we can represent this information by converting the one </a:t>
            </a:r>
            <a:r>
              <a:rPr lang="en-US" sz="2400">
                <a:latin typeface="Consolas"/>
                <a:ea typeface="Consolas"/>
                <a:cs typeface="Consolas"/>
                <a:sym typeface="Consolas"/>
              </a:rPr>
              <a:t>area</a:t>
            </a:r>
            <a:r>
              <a:rPr lang="en-US" sz="2800">
                <a:latin typeface="Georgia"/>
                <a:ea typeface="Georgia"/>
                <a:cs typeface="Georgia"/>
                <a:sym typeface="Georgia"/>
              </a:rPr>
              <a:t> variable into two new variables: </a:t>
            </a:r>
            <a:br>
              <a:rPr lang="en-US" sz="2800">
                <a:latin typeface="Georgia"/>
                <a:ea typeface="Georgia"/>
                <a:cs typeface="Georgia"/>
                <a:sym typeface="Georgia"/>
              </a:rPr>
            </a:br>
            <a:r>
              <a:rPr lang="en-US" sz="2800">
                <a:latin typeface="Georgia"/>
                <a:ea typeface="Georgia"/>
                <a:cs typeface="Georgia"/>
                <a:sym typeface="Georgia"/>
              </a:rPr>
              <a:t/>
            </a:r>
            <a:br>
              <a:rPr lang="en-US" sz="2800">
                <a:latin typeface="Georgia"/>
                <a:ea typeface="Georgia"/>
                <a:cs typeface="Georgia"/>
                <a:sym typeface="Georgia"/>
              </a:rPr>
            </a:br>
            <a:r>
              <a:rPr lang="en-US" sz="2400">
                <a:latin typeface="Consolas"/>
                <a:ea typeface="Consolas"/>
                <a:cs typeface="Consolas"/>
                <a:sym typeface="Consolas"/>
              </a:rPr>
              <a:t>area_urban</a:t>
            </a:r>
            <a:r>
              <a:rPr lang="en-US" sz="2800">
                <a:latin typeface="Georgia"/>
                <a:ea typeface="Georgia"/>
                <a:cs typeface="Georgia"/>
                <a:sym typeface="Georgia"/>
              </a:rPr>
              <a:t> and </a:t>
            </a:r>
            <a:r>
              <a:rPr lang="en-US" sz="2400">
                <a:latin typeface="Consolas"/>
                <a:ea typeface="Consolas"/>
                <a:cs typeface="Consolas"/>
                <a:sym typeface="Consolas"/>
              </a:rPr>
              <a:t>area_suburban</a:t>
            </a:r>
            <a:r>
              <a:rPr lang="en-US" sz="2800">
                <a:latin typeface="Georgia"/>
                <a:ea typeface="Georgia"/>
                <a:cs typeface="Georgia"/>
                <a:sym typeface="Georgia"/>
              </a:rPr>
              <a:t>.</a:t>
            </a:r>
          </a:p>
        </p:txBody>
      </p:sp>
      <p:sp>
        <p:nvSpPr>
          <p:cNvPr id="598" name="Shape 59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draw out how categorical variables can be represented without implying order.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First, let’s choose a reference category.  This will be our “base” category.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It’s often good to choose the category with the largest sample size and a criteria that will help model interpretation.  If we are testing for a disease, the reference category would be people without the disease.</a:t>
            </a:r>
          </a:p>
        </p:txBody>
      </p:sp>
      <p:sp>
        <p:nvSpPr>
          <p:cNvPr id="604" name="Shape 60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1:  Select a reference category.  We’ll choose </a:t>
            </a:r>
            <a:r>
              <a:rPr lang="en-US" sz="2400">
                <a:latin typeface="Consolas"/>
                <a:ea typeface="Consolas"/>
                <a:cs typeface="Consolas"/>
                <a:sym typeface="Consolas"/>
              </a:rPr>
              <a:t>rural</a:t>
            </a:r>
            <a:r>
              <a:rPr lang="en-US" sz="2800">
                <a:latin typeface="Georgia"/>
                <a:ea typeface="Georgia"/>
                <a:cs typeface="Georgia"/>
                <a:sym typeface="Georgia"/>
              </a:rPr>
              <a:t> as our reference category.  </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2:  Convert the values </a:t>
            </a:r>
            <a:r>
              <a:rPr lang="en-US" sz="2400">
                <a:latin typeface="Consolas"/>
                <a:ea typeface="Consolas"/>
                <a:cs typeface="Consolas"/>
                <a:sym typeface="Consolas"/>
              </a:rPr>
              <a:t>urban</a:t>
            </a:r>
            <a:r>
              <a:rPr lang="en-US" sz="2800">
                <a:latin typeface="Georgia"/>
                <a:ea typeface="Georgia"/>
                <a:cs typeface="Georgia"/>
                <a:sym typeface="Georgia"/>
              </a:rPr>
              <a:t>, </a:t>
            </a:r>
            <a:r>
              <a:rPr lang="en-US" sz="2400">
                <a:latin typeface="Consolas"/>
                <a:ea typeface="Consolas"/>
                <a:cs typeface="Consolas"/>
                <a:sym typeface="Consolas"/>
              </a:rPr>
              <a:t>suburban</a:t>
            </a:r>
            <a:r>
              <a:rPr lang="en-US" sz="2800">
                <a:latin typeface="Georgia"/>
                <a:ea typeface="Georgia"/>
                <a:cs typeface="Georgia"/>
                <a:sym typeface="Georgia"/>
              </a:rPr>
              <a:t>, and </a:t>
            </a:r>
            <a:r>
              <a:rPr lang="en-US" sz="2400">
                <a:latin typeface="Consolas"/>
                <a:ea typeface="Consolas"/>
                <a:cs typeface="Consolas"/>
                <a:sym typeface="Consolas"/>
              </a:rPr>
              <a:t>urban</a:t>
            </a:r>
            <a:r>
              <a:rPr lang="en-US" sz="2800">
                <a:latin typeface="Georgia"/>
                <a:ea typeface="Georgia"/>
                <a:cs typeface="Georgia"/>
                <a:sym typeface="Georgia"/>
              </a:rPr>
              <a:t> into a numeric representation that does not imply order.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 3:  Create two new variables:  </a:t>
            </a:r>
            <a:r>
              <a:rPr lang="en-US" sz="2400">
                <a:latin typeface="Consolas"/>
                <a:ea typeface="Consolas"/>
                <a:cs typeface="Consolas"/>
                <a:sym typeface="Consolas"/>
              </a:rPr>
              <a:t>area_urban</a:t>
            </a:r>
            <a:r>
              <a:rPr lang="en-US" sz="2800">
                <a:latin typeface="Georgia"/>
                <a:ea typeface="Georgia"/>
                <a:cs typeface="Georgia"/>
                <a:sym typeface="Georgia"/>
              </a:rPr>
              <a:t> and </a:t>
            </a:r>
            <a:r>
              <a:rPr lang="en-US" sz="2400">
                <a:latin typeface="Consolas"/>
                <a:ea typeface="Consolas"/>
                <a:cs typeface="Consolas"/>
                <a:sym typeface="Consolas"/>
              </a:rPr>
              <a:t>area_suburban</a:t>
            </a:r>
            <a:r>
              <a:rPr lang="en-US" sz="2800">
                <a:latin typeface="Georgia"/>
                <a:ea typeface="Georgia"/>
                <a:cs typeface="Georgia"/>
                <a:sym typeface="Georgia"/>
              </a:rPr>
              <a:t>.</a:t>
            </a:r>
          </a:p>
        </p:txBody>
      </p:sp>
      <p:sp>
        <p:nvSpPr>
          <p:cNvPr id="610" name="Shape 61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Why do we need only two dummy variables?</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derive all of the possible values from these two.  If an </a:t>
            </a:r>
            <a:r>
              <a:rPr lang="en-US" sz="2400">
                <a:latin typeface="Consolas"/>
                <a:ea typeface="Consolas"/>
                <a:cs typeface="Consolas"/>
                <a:sym typeface="Consolas"/>
              </a:rPr>
              <a:t>area</a:t>
            </a:r>
            <a:r>
              <a:rPr lang="en-US" sz="2800">
                <a:latin typeface="Georgia"/>
                <a:ea typeface="Georgia"/>
                <a:cs typeface="Georgia"/>
                <a:sym typeface="Georgia"/>
              </a:rPr>
              <a:t> isn’t </a:t>
            </a:r>
            <a:r>
              <a:rPr lang="en-US" sz="2400">
                <a:latin typeface="Consolas"/>
                <a:ea typeface="Consolas"/>
                <a:cs typeface="Consolas"/>
                <a:sym typeface="Consolas"/>
              </a:rPr>
              <a:t>urban</a:t>
            </a:r>
            <a:r>
              <a:rPr lang="en-US" sz="2800">
                <a:latin typeface="Georgia"/>
                <a:ea typeface="Georgia"/>
                <a:cs typeface="Georgia"/>
                <a:sym typeface="Georgia"/>
              </a:rPr>
              <a:t> or </a:t>
            </a:r>
            <a:r>
              <a:rPr lang="en-US" sz="2400">
                <a:latin typeface="Consolas"/>
                <a:ea typeface="Consolas"/>
                <a:cs typeface="Consolas"/>
                <a:sym typeface="Consolas"/>
              </a:rPr>
              <a:t>suburban</a:t>
            </a:r>
            <a:r>
              <a:rPr lang="en-US" sz="2800">
                <a:latin typeface="Georgia"/>
                <a:ea typeface="Georgia"/>
                <a:cs typeface="Georgia"/>
                <a:sym typeface="Georgia"/>
              </a:rPr>
              <a:t>, we know it must be </a:t>
            </a:r>
            <a:r>
              <a:rPr lang="en-US" sz="2400">
                <a:latin typeface="Consolas"/>
                <a:ea typeface="Consolas"/>
                <a:cs typeface="Consolas"/>
                <a:sym typeface="Consolas"/>
              </a:rPr>
              <a:t>rural</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In general, if you have a categorical feature with k categories, you need to create k-1 dummy variable to represent all of the information.</a:t>
            </a:r>
          </a:p>
        </p:txBody>
      </p:sp>
      <p:sp>
        <p:nvSpPr>
          <p:cNvPr id="616" name="Shape 61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graphicFrame>
        <p:nvGraphicFramePr>
          <p:cNvPr id="617" name="Shape 617"/>
          <p:cNvGraphicFramePr/>
          <p:nvPr/>
        </p:nvGraphicFramePr>
        <p:xfrm>
          <a:off x="952512" y="2431725"/>
          <a:ext cx="11099775" cy="548610"/>
        </p:xfrm>
        <a:graphic>
          <a:graphicData uri="http://schemas.openxmlformats.org/drawingml/2006/table">
            <a:tbl>
              <a:tblPr>
                <a:noFill/>
                <a:tableStyleId>{96088CFB-A7E2-4353-A2BD-739CB40BF0CA}</a:tableStyleId>
              </a:tblPr>
              <a:tblGrid>
                <a:gridCol w="3699925"/>
                <a:gridCol w="3699925"/>
                <a:gridCol w="3699925"/>
              </a:tblGrid>
              <a:tr h="381000">
                <a:tc>
                  <a:txBody>
                    <a:bodyPr/>
                    <a:lstStyle/>
                    <a:p>
                      <a:pPr lvl="0" algn="ctr">
                        <a:spcBef>
                          <a:spcPts val="0"/>
                        </a:spcBef>
                        <a:buNone/>
                      </a:pPr>
                      <a:r>
                        <a:rPr lang="en-US" sz="2400">
                          <a:latin typeface="Consolas"/>
                          <a:ea typeface="Consolas"/>
                          <a:cs typeface="Consolas"/>
                          <a:sym typeface="Consolas"/>
                        </a:rPr>
                        <a:t>rural</a:t>
                      </a:r>
                    </a:p>
                  </a:txBody>
                  <a:tcPr marL="91425" marR="91425" marT="91425" marB="91425"/>
                </a:tc>
                <a:tc>
                  <a:txBody>
                    <a:bodyPr/>
                    <a:lstStyle/>
                    <a:p>
                      <a:pPr lvl="0" algn="ctr">
                        <a:spcBef>
                          <a:spcPts val="0"/>
                        </a:spcBef>
                        <a:buNone/>
                      </a:pPr>
                      <a:r>
                        <a:rPr lang="en-US" sz="2400">
                          <a:latin typeface="Consolas"/>
                          <a:ea typeface="Consolas"/>
                          <a:cs typeface="Consolas"/>
                          <a:sym typeface="Consolas"/>
                        </a:rPr>
                        <a:t>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suburban</a:t>
                      </a:r>
                    </a:p>
                  </a:txBody>
                  <a:tcPr marL="91425" marR="91425" marT="91425" marB="914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SMART</a:t>
            </a:r>
            <a:endParaRPr lang="en-US" sz="3200" b="1" dirty="0">
              <a:latin typeface="Oswald"/>
              <a:ea typeface="Oswald"/>
              <a:cs typeface="Oswald"/>
              <a:sym typeface="Oswald"/>
            </a:endParaRPr>
          </a:p>
        </p:txBody>
      </p:sp>
      <p:pic>
        <p:nvPicPr>
          <p:cNvPr id="2" name="Picture 1" descr="Screen Shot 2017-04-09 at 4.59.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
            <a:ext cx="13004800" cy="6925419"/>
          </a:xfrm>
          <a:prstGeom prst="rect">
            <a:avLst/>
          </a:prstGeom>
        </p:spPr>
      </p:pic>
    </p:spTree>
    <p:extLst>
      <p:ext uri="{BB962C8B-B14F-4D97-AF65-F5344CB8AC3E}">
        <p14:creationId xmlns:p14="http://schemas.microsoft.com/office/powerpoint/2010/main" val="130747754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aphicFrame>
        <p:nvGraphicFramePr>
          <p:cNvPr id="622" name="Shape 622"/>
          <p:cNvGraphicFramePr/>
          <p:nvPr/>
        </p:nvGraphicFramePr>
        <p:xfrm>
          <a:off x="952512" y="2504500"/>
          <a:ext cx="11099775" cy="2194440"/>
        </p:xfrm>
        <a:graphic>
          <a:graphicData uri="http://schemas.openxmlformats.org/drawingml/2006/table">
            <a:tbl>
              <a:tblPr>
                <a:noFill/>
                <a:tableStyleId>{96088CFB-A7E2-4353-A2BD-739CB40BF0CA}</a:tableStyleId>
              </a:tblPr>
              <a:tblGrid>
                <a:gridCol w="3699925"/>
                <a:gridCol w="3699925"/>
                <a:gridCol w="3699925"/>
              </a:tblGrid>
              <a:tr h="381000">
                <a:tc>
                  <a:txBody>
                    <a:bodyPr/>
                    <a:lstStyle/>
                    <a:p>
                      <a:pPr lvl="0" algn="ctr">
                        <a:spcBef>
                          <a:spcPts val="0"/>
                        </a:spcBef>
                        <a:buNone/>
                      </a:pPr>
                      <a:endParaRPr sz="2400">
                        <a:latin typeface="Consolas"/>
                        <a:ea typeface="Consolas"/>
                        <a:cs typeface="Consolas"/>
                        <a:sym typeface="Consolas"/>
                      </a:endParaRP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area_urban</a:t>
                      </a: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area_suburban</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rural</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suburban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1</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urban</a:t>
                      </a:r>
                    </a:p>
                  </a:txBody>
                  <a:tcPr marL="91425" marR="91425" marT="91425" marB="91425"/>
                </a:tc>
                <a:tc>
                  <a:txBody>
                    <a:bodyPr/>
                    <a:lstStyle/>
                    <a:p>
                      <a:pPr lvl="0" algn="ctr">
                        <a:spcBef>
                          <a:spcPts val="0"/>
                        </a:spcBef>
                        <a:buNone/>
                      </a:pPr>
                      <a:r>
                        <a:rPr lang="en-US" sz="2400">
                          <a:latin typeface="Consolas"/>
                          <a:ea typeface="Consolas"/>
                          <a:cs typeface="Consolas"/>
                          <a:sym typeface="Consolas"/>
                        </a:rPr>
                        <a:t>1</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r>
            </a:tbl>
          </a:graphicData>
        </a:graphic>
      </p:graphicFrame>
      <p:sp>
        <p:nvSpPr>
          <p:cNvPr id="623" name="Shape 6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
        <p:nvSpPr>
          <p:cNvPr id="624" name="Shape 6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see our dummy variables.</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As mentioned before, if we know </a:t>
            </a:r>
            <a:r>
              <a:rPr lang="en-US" sz="2400">
                <a:latin typeface="Consolas"/>
                <a:ea typeface="Consolas"/>
                <a:cs typeface="Consolas"/>
                <a:sym typeface="Consolas"/>
              </a:rPr>
              <a:t>area_urban=0</a:t>
            </a:r>
            <a:r>
              <a:rPr lang="en-US" sz="2800">
                <a:latin typeface="Georgia"/>
                <a:ea typeface="Georgia"/>
                <a:cs typeface="Georgia"/>
                <a:sym typeface="Georgia"/>
              </a:rPr>
              <a:t> and </a:t>
            </a:r>
            <a:r>
              <a:rPr lang="en-US" sz="2400">
                <a:latin typeface="Consolas"/>
                <a:ea typeface="Consolas"/>
                <a:cs typeface="Consolas"/>
                <a:sym typeface="Consolas"/>
              </a:rPr>
              <a:t>area_suburban=0</a:t>
            </a:r>
            <a:r>
              <a:rPr lang="en-US" sz="2800">
                <a:latin typeface="Georgia"/>
                <a:ea typeface="Georgia"/>
                <a:cs typeface="Georgia"/>
                <a:sym typeface="Georgia"/>
              </a:rPr>
              <a:t>, then the area must be </a:t>
            </a:r>
            <a:r>
              <a:rPr lang="en-US" sz="2400">
                <a:latin typeface="Consolas"/>
                <a:ea typeface="Consolas"/>
                <a:cs typeface="Consolas"/>
                <a:sym typeface="Consolas"/>
              </a:rPr>
              <a:t>rural</a:t>
            </a:r>
            <a:r>
              <a:rPr lang="en-US" sz="2800">
                <a:latin typeface="Georgia"/>
                <a:ea typeface="Georgia"/>
                <a:cs typeface="Georgia"/>
                <a:sym typeface="Georgia"/>
              </a:rPr>
              <a:t>.</a:t>
            </a: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
        <p:nvSpPr>
          <p:cNvPr id="630" name="Shape 63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do this for a </a:t>
            </a:r>
            <a:r>
              <a:rPr lang="en-US" sz="2400">
                <a:latin typeface="Consolas"/>
                <a:ea typeface="Consolas"/>
                <a:cs typeface="Consolas"/>
                <a:sym typeface="Consolas"/>
              </a:rPr>
              <a:t>gender</a:t>
            </a:r>
            <a:r>
              <a:rPr lang="en-US" sz="2800">
                <a:latin typeface="Georgia"/>
                <a:ea typeface="Georgia"/>
                <a:cs typeface="Georgia"/>
                <a:sym typeface="Georgia"/>
              </a:rPr>
              <a:t> variable with two categories:  </a:t>
            </a:r>
            <a:r>
              <a:rPr lang="en-US" sz="2400">
                <a:latin typeface="Consolas"/>
                <a:ea typeface="Consolas"/>
                <a:cs typeface="Consolas"/>
                <a:sym typeface="Consolas"/>
              </a:rPr>
              <a:t>male</a:t>
            </a:r>
            <a:r>
              <a:rPr lang="en-US" sz="2800">
                <a:latin typeface="Georgia"/>
                <a:ea typeface="Georgia"/>
                <a:cs typeface="Georgia"/>
                <a:sym typeface="Georgia"/>
              </a:rPr>
              <a:t> and </a:t>
            </a:r>
            <a:r>
              <a:rPr lang="en-US" sz="2400">
                <a:latin typeface="Cambria"/>
                <a:ea typeface="Cambria"/>
                <a:cs typeface="Cambria"/>
                <a:sym typeface="Cambria"/>
              </a:rPr>
              <a:t>female</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How many dummy variables need to be created? </a:t>
            </a: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 of categories - 1 = 2 -1 = 1</a:t>
            </a:r>
          </a:p>
        </p:txBody>
      </p:sp>
      <p:sp>
        <p:nvSpPr>
          <p:cNvPr id="636" name="Shape 6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will make </a:t>
            </a:r>
            <a:r>
              <a:rPr lang="en-US" sz="2400">
                <a:latin typeface="Consolas"/>
                <a:ea typeface="Consolas"/>
                <a:cs typeface="Consolas"/>
                <a:sym typeface="Consolas"/>
              </a:rPr>
              <a:t>female</a:t>
            </a:r>
            <a:r>
              <a:rPr lang="en-US" sz="2800">
                <a:latin typeface="Georgia"/>
                <a:ea typeface="Georgia"/>
                <a:cs typeface="Georgia"/>
                <a:sym typeface="Georgia"/>
              </a:rPr>
              <a:t> our reference category.  Thus, </a:t>
            </a:r>
            <a:r>
              <a:rPr lang="en-US" sz="2400">
                <a:latin typeface="Consolas"/>
                <a:ea typeface="Consolas"/>
                <a:cs typeface="Consolas"/>
                <a:sym typeface="Consolas"/>
              </a:rPr>
              <a:t>female=0</a:t>
            </a:r>
            <a:r>
              <a:rPr lang="en-US" sz="2800">
                <a:latin typeface="Georgia"/>
                <a:ea typeface="Georgia"/>
                <a:cs typeface="Georgia"/>
                <a:sym typeface="Georgia"/>
              </a:rPr>
              <a:t> and </a:t>
            </a:r>
            <a:r>
              <a:rPr lang="en-US" sz="2400">
                <a:latin typeface="Consolas"/>
                <a:ea typeface="Consolas"/>
                <a:cs typeface="Consolas"/>
                <a:sym typeface="Consolas"/>
              </a:rPr>
              <a:t>male=1</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can be done in Pandas with the </a:t>
            </a:r>
            <a:r>
              <a:rPr lang="en-US" sz="2400">
                <a:latin typeface="Consolas"/>
                <a:ea typeface="Consolas"/>
                <a:cs typeface="Consolas"/>
                <a:sym typeface="Consolas"/>
              </a:rPr>
              <a:t>get_dummies</a:t>
            </a:r>
            <a:r>
              <a:rPr lang="en-US" sz="2800">
                <a:latin typeface="Georgia"/>
                <a:ea typeface="Georgia"/>
                <a:cs typeface="Georgia"/>
                <a:sym typeface="Georgia"/>
              </a:rPr>
              <a:t> method.</a:t>
            </a:r>
          </a:p>
        </p:txBody>
      </p:sp>
      <p:sp>
        <p:nvSpPr>
          <p:cNvPr id="642" name="Shape 64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CLASS/DUMMY VARIABLES</a:t>
            </a:r>
          </a:p>
        </p:txBody>
      </p:sp>
      <p:graphicFrame>
        <p:nvGraphicFramePr>
          <p:cNvPr id="643" name="Shape 643"/>
          <p:cNvGraphicFramePr/>
          <p:nvPr/>
        </p:nvGraphicFramePr>
        <p:xfrm>
          <a:off x="952500" y="2317750"/>
          <a:ext cx="11099800" cy="1645830"/>
        </p:xfrm>
        <a:graphic>
          <a:graphicData uri="http://schemas.openxmlformats.org/drawingml/2006/table">
            <a:tbl>
              <a:tblPr>
                <a:noFill/>
                <a:tableStyleId>{96088CFB-A7E2-4353-A2BD-739CB40BF0CA}</a:tableStyleId>
              </a:tblPr>
              <a:tblGrid>
                <a:gridCol w="5549900"/>
                <a:gridCol w="5549900"/>
              </a:tblGrid>
              <a:tr h="381000">
                <a:tc>
                  <a:txBody>
                    <a:bodyPr/>
                    <a:lstStyle/>
                    <a:p>
                      <a:pPr lvl="0" algn="ctr" rtl="0">
                        <a:spcBef>
                          <a:spcPts val="0"/>
                        </a:spcBef>
                        <a:buNone/>
                      </a:pPr>
                      <a:endParaRPr sz="2400">
                        <a:latin typeface="Consolas"/>
                        <a:ea typeface="Consolas"/>
                        <a:cs typeface="Consolas"/>
                        <a:sym typeface="Consolas"/>
                      </a:endParaRPr>
                    </a:p>
                  </a:txBody>
                  <a:tcPr marL="91425" marR="91425" marT="91425" marB="91425"/>
                </a:tc>
                <a:tc>
                  <a:txBody>
                    <a:bodyPr/>
                    <a:lstStyle/>
                    <a:p>
                      <a:pPr lvl="0" algn="ctr" rtl="0">
                        <a:spcBef>
                          <a:spcPts val="0"/>
                        </a:spcBef>
                        <a:buNone/>
                      </a:pPr>
                      <a:r>
                        <a:rPr lang="en-US" sz="2400" b="1">
                          <a:latin typeface="Consolas"/>
                          <a:ea typeface="Consolas"/>
                          <a:cs typeface="Consolas"/>
                          <a:sym typeface="Consolas"/>
                        </a:rPr>
                        <a:t>gender_male</a:t>
                      </a:r>
                    </a:p>
                  </a:txBody>
                  <a:tcPr marL="91425" marR="91425" marT="91425" marB="91425"/>
                </a:tc>
              </a:tr>
              <a:tr h="381000">
                <a:tc>
                  <a:txBody>
                    <a:bodyPr/>
                    <a:lstStyle/>
                    <a:p>
                      <a:pPr lvl="0" algn="ctr" rtl="0">
                        <a:spcBef>
                          <a:spcPts val="0"/>
                        </a:spcBef>
                        <a:buNone/>
                      </a:pPr>
                      <a:r>
                        <a:rPr lang="en-US" sz="2400">
                          <a:latin typeface="Consolas"/>
                          <a:ea typeface="Consolas"/>
                          <a:cs typeface="Consolas"/>
                          <a:sym typeface="Consolas"/>
                        </a:rPr>
                        <a:t>female</a:t>
                      </a:r>
                    </a:p>
                  </a:txBody>
                  <a:tcPr marL="91425" marR="91425" marT="91425" marB="91425"/>
                </a:tc>
                <a:tc>
                  <a:txBody>
                    <a:bodyPr/>
                    <a:lstStyle/>
                    <a:p>
                      <a:pPr lvl="0" algn="ctr" rtl="0">
                        <a:spcBef>
                          <a:spcPts val="0"/>
                        </a:spcBef>
                        <a:buNone/>
                      </a:pPr>
                      <a:r>
                        <a:rPr lang="en-US" sz="2400">
                          <a:latin typeface="Consolas"/>
                          <a:ea typeface="Consolas"/>
                          <a:cs typeface="Consolas"/>
                          <a:sym typeface="Consolas"/>
                        </a:rPr>
                        <a:t>0</a:t>
                      </a:r>
                    </a:p>
                  </a:txBody>
                  <a:tcPr marL="91425" marR="91425" marT="91425" marB="91425"/>
                </a:tc>
              </a:tr>
              <a:tr h="381000">
                <a:tc>
                  <a:txBody>
                    <a:bodyPr/>
                    <a:lstStyle/>
                    <a:p>
                      <a:pPr lvl="0" algn="ctr" rtl="0">
                        <a:spcBef>
                          <a:spcPts val="0"/>
                        </a:spcBef>
                        <a:buNone/>
                      </a:pPr>
                      <a:r>
                        <a:rPr lang="en-US" sz="2400">
                          <a:latin typeface="Consolas"/>
                          <a:ea typeface="Consolas"/>
                          <a:cs typeface="Consolas"/>
                          <a:sym typeface="Consolas"/>
                        </a:rPr>
                        <a:t>male</a:t>
                      </a:r>
                    </a:p>
                  </a:txBody>
                  <a:tcPr marL="91425" marR="91425" marT="91425" marB="91425"/>
                </a:tc>
                <a:tc>
                  <a:txBody>
                    <a:bodyPr/>
                    <a:lstStyle/>
                    <a:p>
                      <a:pPr lvl="0" algn="ctr" rtl="0">
                        <a:spcBef>
                          <a:spcPts val="0"/>
                        </a:spcBef>
                        <a:buNone/>
                      </a:pPr>
                      <a:r>
                        <a:rPr lang="en-US" sz="2400">
                          <a:latin typeface="Consolas"/>
                          <a:ea typeface="Consolas"/>
                          <a:cs typeface="Consolas"/>
                          <a:sym typeface="Consolas"/>
                        </a:rPr>
                        <a:t>1</a:t>
                      </a:r>
                    </a:p>
                  </a:txBody>
                  <a:tcPr marL="91425" marR="91425" marT="91425" marB="914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INDEPENDENT PRACTICE</a:t>
            </a:r>
          </a:p>
        </p:txBody>
      </p:sp>
      <p:sp>
        <p:nvSpPr>
          <p:cNvPr id="649" name="Shape 64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DUMMY COLORS</a:t>
            </a: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Shape 6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5" name="Shape 6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56" name="Shape 656"/>
          <p:cNvSpPr/>
          <p:nvPr/>
        </p:nvSpPr>
        <p:spPr>
          <a:xfrm>
            <a:off x="2961475" y="1380750"/>
            <a:ext cx="9328499" cy="3882899"/>
          </a:xfrm>
          <a:prstGeom prst="rect">
            <a:avLst/>
          </a:prstGeom>
          <a:noFill/>
          <a:ln>
            <a:noFill/>
          </a:ln>
        </p:spPr>
        <p:txBody>
          <a:bodyPr lIns="50800" tIns="50800" rIns="50800" bIns="50800" anchor="ctr" anchorCtr="0">
            <a:noAutofit/>
          </a:bodyPr>
          <a:lstStyle/>
          <a:p>
            <a:pPr marR="0" lvl="0" algn="l" rtl="0">
              <a:spcBef>
                <a:spcPts val="0"/>
              </a:spcBef>
              <a:buNone/>
            </a:pPr>
            <a:r>
              <a:rPr lang="en-US" sz="1800">
                <a:latin typeface="Georgia"/>
                <a:ea typeface="Georgia"/>
                <a:cs typeface="Georgia"/>
                <a:sym typeface="Georgia"/>
              </a:rPr>
              <a:t>It’s important to understand the concept before we use the Pandas function </a:t>
            </a:r>
            <a:r>
              <a:rPr lang="en-US" sz="1800">
                <a:solidFill>
                  <a:srgbClr val="333333"/>
                </a:solidFill>
                <a:latin typeface="Consolas"/>
                <a:ea typeface="Consolas"/>
                <a:cs typeface="Consolas"/>
                <a:sym typeface="Consolas"/>
              </a:rPr>
              <a:t>get_dummies</a:t>
            </a:r>
            <a:r>
              <a:rPr lang="en-US" sz="1800">
                <a:latin typeface="Georgia"/>
                <a:ea typeface="Georgia"/>
                <a:cs typeface="Georgia"/>
                <a:sym typeface="Georgia"/>
              </a:rPr>
              <a:t> to create dummy variables.  So today, we’ll create our dummy variables by hand.</a:t>
            </a:r>
          </a:p>
          <a:p>
            <a:pPr marR="0" lvl="0" algn="l" rtl="0">
              <a:spcBef>
                <a:spcPts val="0"/>
              </a:spcBef>
              <a:buNone/>
            </a:pPr>
            <a:endParaRPr sz="180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Draw a table like the one on the white board.</a:t>
            </a:r>
          </a:p>
          <a:p>
            <a:pPr marL="457200" lvl="0" indent="-342900" rtl="0">
              <a:spcBef>
                <a:spcPts val="0"/>
              </a:spcBef>
              <a:buClr>
                <a:schemeClr val="dk1"/>
              </a:buClr>
              <a:buSzPct val="100000"/>
              <a:buFont typeface="Georgia"/>
              <a:buAutoNum type="arabicPeriod"/>
            </a:pPr>
            <a:r>
              <a:rPr lang="en-US" sz="1800">
                <a:latin typeface="Georgia"/>
                <a:ea typeface="Georgia"/>
                <a:cs typeface="Georgia"/>
                <a:sym typeface="Georgia"/>
              </a:rPr>
              <a:t>Create dummy variables for the variable “colors” that has 6 categories:  blue, red, green, purple, grey, and brown.  Use grey as the reference.</a:t>
            </a:r>
          </a:p>
        </p:txBody>
      </p:sp>
      <p:sp>
        <p:nvSpPr>
          <p:cNvPr id="657" name="Shape 657"/>
          <p:cNvSpPr/>
          <p:nvPr/>
        </p:nvSpPr>
        <p:spPr>
          <a:xfrm>
            <a:off x="3052754" y="5792350"/>
            <a:ext cx="7114799"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Dummy variables table for colors</a:t>
            </a:r>
          </a:p>
        </p:txBody>
      </p:sp>
      <p:sp>
        <p:nvSpPr>
          <p:cNvPr id="658" name="Shape 65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659" name="Shape 659"/>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(15 minutes)</a:t>
            </a:r>
          </a:p>
        </p:txBody>
      </p:sp>
      <p:cxnSp>
        <p:nvCxnSpPr>
          <p:cNvPr id="660" name="Shape 66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661" name="Shape 66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DUMMY COLORS</a:t>
            </a: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667" name="Shape 66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go through the process for creating dummy variables for “colors”.</a:t>
            </a:r>
          </a:p>
          <a:p>
            <a:pPr marR="0" lvl="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talked about several different types of summary statistics, what are they?</a:t>
            </a:r>
          </a:p>
          <a:p>
            <a:pPr marL="457200" marR="0" lvl="0" indent="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covered several different types of visualizations; which ones?</a:t>
            </a:r>
          </a:p>
          <a:p>
            <a:pPr marL="457200" marR="0" lvl="0" indent="0" algn="l" rtl="0">
              <a:spcBef>
                <a:spcPts val="0"/>
              </a:spcBef>
              <a:buNone/>
            </a:pPr>
            <a:endParaRPr sz="2800">
              <a:latin typeface="Georgia"/>
              <a:ea typeface="Georgia"/>
              <a:cs typeface="Georgia"/>
              <a:sym typeface="Georgia"/>
            </a:endParaRPr>
          </a:p>
          <a:p>
            <a:pPr marL="660400" marR="0" lvl="0" indent="-256540" algn="l" rtl="0">
              <a:spcBef>
                <a:spcPts val="0"/>
              </a:spcBef>
              <a:buSzPct val="100000"/>
              <a:buFont typeface="Georgia"/>
              <a:buChar char="‣"/>
            </a:pPr>
            <a:r>
              <a:rPr lang="en-US" sz="2800">
                <a:latin typeface="Georgia"/>
                <a:ea typeface="Georgia"/>
                <a:cs typeface="Georgia"/>
                <a:sym typeface="Georgia"/>
              </a:rPr>
              <a:t>We talked about the normal distribution; how do we determine your data’s distribution?</a:t>
            </a:r>
          </a:p>
          <a:p>
            <a:pPr marL="457200" marR="0" lvl="0" indent="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Any other questions?</a:t>
            </a:r>
          </a:p>
          <a:p>
            <a:pPr marR="0" lvl="0" algn="l" rtl="0">
              <a:spcBef>
                <a:spcPts val="1000"/>
              </a:spcBef>
              <a:buNone/>
            </a:pPr>
            <a:endParaRPr sz="2800">
              <a:latin typeface="Georgia"/>
              <a:ea typeface="Georgia"/>
              <a:cs typeface="Georgia"/>
              <a:sym typeface="Georgia"/>
            </a:endParaRPr>
          </a:p>
        </p:txBody>
      </p:sp>
      <p:sp>
        <p:nvSpPr>
          <p:cNvPr id="673" name="Shape 67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677"/>
        <p:cNvGrpSpPr/>
        <p:nvPr/>
      </p:nvGrpSpPr>
      <p:grpSpPr>
        <a:xfrm>
          <a:off x="0" y="0"/>
          <a:ext cx="0" cy="0"/>
          <a:chOff x="0" y="0"/>
          <a:chExt cx="0" cy="0"/>
        </a:xfrm>
      </p:grpSpPr>
      <p:sp>
        <p:nvSpPr>
          <p:cNvPr id="678" name="Shape 67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679" name="Shape 679"/>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BEFORE NEXT CLASS</a:t>
            </a:r>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685" name="Shape 685"/>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686" name="Shape 686"/>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Project: Unit Project 2</a:t>
            </a:r>
          </a:p>
          <a:p>
            <a:pPr marR="0" lvl="0" algn="l" rtl="0">
              <a:spcBef>
                <a:spcPts val="1000"/>
              </a:spcBef>
              <a:buNone/>
            </a:pPr>
            <a:endParaRPr>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We’re going to begin to talk about step 3:  Parsing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begin to talk about the fundamentals of Statistics</a:t>
            </a:r>
          </a:p>
        </p:txBody>
      </p:sp>
    </p:spTree>
    <p:extLst>
      <p:ext uri="{BB962C8B-B14F-4D97-AF65-F5344CB8AC3E}">
        <p14:creationId xmlns:p14="http://schemas.microsoft.com/office/powerpoint/2010/main" val="322682400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703"/>
        <p:cNvGrpSpPr/>
        <p:nvPr/>
      </p:nvGrpSpPr>
      <p:grpSpPr>
        <a:xfrm>
          <a:off x="0" y="0"/>
          <a:ext cx="0" cy="0"/>
          <a:chOff x="0" y="0"/>
          <a:chExt cx="0" cy="0"/>
        </a:xfrm>
      </p:grpSpPr>
      <p:sp>
        <p:nvSpPr>
          <p:cNvPr id="704" name="Shape 704"/>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705" name="Shape 7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706" name="Shape 7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707" name="Shape 70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711"/>
        <p:cNvGrpSpPr/>
        <p:nvPr/>
      </p:nvGrpSpPr>
      <p:grpSpPr>
        <a:xfrm>
          <a:off x="0" y="0"/>
          <a:ext cx="0" cy="0"/>
          <a:chOff x="0" y="0"/>
          <a:chExt cx="0" cy="0"/>
        </a:xfrm>
      </p:grpSpPr>
      <p:sp>
        <p:nvSpPr>
          <p:cNvPr id="712" name="Shape 71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713" name="Shape 71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714" name="Shape 71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715" name="Shape 7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
        <p:nvSpPr>
          <p:cNvPr id="716" name="Shape 71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LAYING THE GROUND WORK</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Mean</a:t>
            </a:r>
          </a:p>
          <a:p>
            <a:pPr marL="203200" marR="0" lvl="0" indent="-256540" algn="l" rtl="0">
              <a:spcBef>
                <a:spcPts val="0"/>
              </a:spcBef>
              <a:buSzPct val="100000"/>
              <a:buFont typeface="Georgia"/>
              <a:buChar char="‣"/>
            </a:pPr>
            <a:r>
              <a:rPr lang="en-US" sz="2800">
                <a:latin typeface="Georgia"/>
                <a:ea typeface="Georgia"/>
                <a:cs typeface="Georgia"/>
                <a:sym typeface="Georgia"/>
              </a:rPr>
              <a:t>Median</a:t>
            </a:r>
          </a:p>
          <a:p>
            <a:pPr marL="203200" marR="0" lvl="0" indent="-256540" algn="l" rtl="0">
              <a:spcBef>
                <a:spcPts val="0"/>
              </a:spcBef>
              <a:buSzPct val="100000"/>
              <a:buFont typeface="Georgia"/>
              <a:buChar char="‣"/>
            </a:pPr>
            <a:r>
              <a:rPr lang="en-US" sz="2800">
                <a:latin typeface="Georgia"/>
                <a:ea typeface="Georgia"/>
                <a:cs typeface="Georgia"/>
                <a:sym typeface="Georgia"/>
              </a:rPr>
              <a:t>Mode</a:t>
            </a:r>
          </a:p>
          <a:p>
            <a:pPr marL="203200" marR="0" lvl="0" indent="-256540" algn="l" rtl="0">
              <a:spcBef>
                <a:spcPts val="0"/>
              </a:spcBef>
              <a:buSzPct val="100000"/>
              <a:buFont typeface="Georgia"/>
              <a:buChar char="‣"/>
            </a:pPr>
            <a:r>
              <a:rPr lang="en-US" sz="2800">
                <a:latin typeface="Georgia"/>
                <a:ea typeface="Georgia"/>
                <a:cs typeface="Georgia"/>
                <a:sym typeface="Georgia"/>
              </a:rPr>
              <a:t>Max</a:t>
            </a:r>
          </a:p>
          <a:p>
            <a:pPr marL="203200" marR="0" lvl="0" indent="-256540" algn="l" rtl="0">
              <a:spcBef>
                <a:spcPts val="0"/>
              </a:spcBef>
              <a:buSzPct val="100000"/>
              <a:buFont typeface="Georgia"/>
              <a:buChar char="‣"/>
            </a:pPr>
            <a:r>
              <a:rPr lang="en-US" sz="2800">
                <a:latin typeface="Georgia"/>
                <a:ea typeface="Georgia"/>
                <a:cs typeface="Georgia"/>
                <a:sym typeface="Georgia"/>
              </a:rPr>
              <a:t>Min</a:t>
            </a:r>
          </a:p>
          <a:p>
            <a:pPr marL="203200" marR="0" lvl="0" indent="-256540" algn="l" rtl="0">
              <a:spcBef>
                <a:spcPts val="0"/>
              </a:spcBef>
              <a:buSzPct val="100000"/>
              <a:buFont typeface="Georgia"/>
              <a:buChar char="‣"/>
            </a:pPr>
            <a:r>
              <a:rPr lang="en-US" sz="2800">
                <a:latin typeface="Georgia"/>
                <a:ea typeface="Georgia"/>
                <a:cs typeface="Georgia"/>
                <a:sym typeface="Georgia"/>
              </a:rPr>
              <a:t>Quartile</a:t>
            </a:r>
          </a:p>
          <a:p>
            <a:pPr marL="203200" marR="0" lvl="0" indent="-256540" algn="l" rtl="0">
              <a:spcBef>
                <a:spcPts val="0"/>
              </a:spcBef>
              <a:buSzPct val="100000"/>
              <a:buFont typeface="Georgia"/>
              <a:buChar char="‣"/>
            </a:pPr>
            <a:r>
              <a:rPr lang="en-US" sz="2800">
                <a:latin typeface="Georgia"/>
                <a:ea typeface="Georgia"/>
                <a:cs typeface="Georgia"/>
                <a:sym typeface="Georgia"/>
              </a:rPr>
              <a:t>Interquartile Range</a:t>
            </a:r>
          </a:p>
          <a:p>
            <a:pPr marL="203200" marR="0" lvl="0" indent="-256540" algn="l" rtl="0">
              <a:spcBef>
                <a:spcPts val="0"/>
              </a:spcBef>
              <a:buSzPct val="100000"/>
              <a:buFont typeface="Georgia"/>
              <a:buChar char="‣"/>
            </a:pPr>
            <a:r>
              <a:rPr lang="en-US" sz="2800">
                <a:latin typeface="Georgia"/>
                <a:ea typeface="Georgia"/>
                <a:cs typeface="Georgia"/>
                <a:sym typeface="Georgia"/>
              </a:rPr>
              <a:t>Variance</a:t>
            </a: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a:t>
            </a:r>
          </a:p>
          <a:p>
            <a:pPr marL="203200" marR="0" lvl="0" indent="-256540" algn="l" rtl="0">
              <a:spcBef>
                <a:spcPts val="0"/>
              </a:spcBef>
              <a:buSzPct val="100000"/>
              <a:buFont typeface="Georgia"/>
              <a:buChar char="‣"/>
            </a:pPr>
            <a:r>
              <a:rPr lang="en-US" sz="2800">
                <a:latin typeface="Georgia"/>
                <a:ea typeface="Georgia"/>
                <a:cs typeface="Georgia"/>
                <a:sym typeface="Georgia"/>
              </a:rPr>
              <a:t>Correlation</a:t>
            </a:r>
          </a:p>
          <a:p>
            <a:pPr marR="0" lvl="0" algn="l" rtl="0">
              <a:spcBef>
                <a:spcPts val="1000"/>
              </a:spcBef>
              <a:buNone/>
            </a:pPr>
            <a:endParaRPr sz="2800">
              <a:latin typeface="Georgia"/>
              <a:ea typeface="Georgia"/>
              <a:cs typeface="Georgia"/>
              <a:sym typeface="Georgia"/>
            </a:endParaRPr>
          </a:p>
        </p:txBody>
      </p:sp>
      <p:sp>
        <p:nvSpPr>
          <p:cNvPr id="283" name="Shape 2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WE’RE GOING TO COVER SEVERAL TOPICS</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mean of a set of values is the sum of the values divided by the number of values.  It is also called the average.</a:t>
            </a:r>
          </a:p>
        </p:txBody>
      </p:sp>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a:t>
            </a:r>
          </a:p>
        </p:txBody>
      </p:sp>
      <p:pic>
        <p:nvPicPr>
          <p:cNvPr id="290" name="Shape 290"/>
          <p:cNvPicPr preferRelativeResize="0"/>
          <p:nvPr/>
        </p:nvPicPr>
        <p:blipFill>
          <a:blip r:embed="rId3">
            <a:alphaModFix/>
          </a:blip>
          <a:stretch>
            <a:fillRect/>
          </a:stretch>
        </p:blipFill>
        <p:spPr>
          <a:xfrm>
            <a:off x="801812" y="3321200"/>
            <a:ext cx="4384824" cy="2524599"/>
          </a:xfrm>
          <a:prstGeom prst="rect">
            <a:avLst/>
          </a:prstGeom>
          <a:noFill/>
          <a:ln>
            <a:noFill/>
          </a:ln>
        </p:spPr>
      </p:pic>
      <p:pic>
        <p:nvPicPr>
          <p:cNvPr id="291" name="Shape 291"/>
          <p:cNvPicPr preferRelativeResize="0"/>
          <p:nvPr/>
        </p:nvPicPr>
        <p:blipFill>
          <a:blip r:embed="rId4">
            <a:alphaModFix/>
          </a:blip>
          <a:stretch>
            <a:fillRect/>
          </a:stretch>
        </p:blipFill>
        <p:spPr>
          <a:xfrm>
            <a:off x="6691950" y="275470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mean of 19, 13, 15, 25, and 18.</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297" name="Shape 29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 EXAMPLE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mean of 19, 13, 15, 25, and 18.</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19 + 13 + 15 + 25 + 18       90</a:t>
            </a:r>
          </a:p>
          <a:p>
            <a:pPr marR="0" lvl="0" algn="ctr" rtl="0">
              <a:spcBef>
                <a:spcPts val="0"/>
              </a:spcBef>
              <a:buNone/>
            </a:pPr>
            <a:r>
              <a:rPr lang="en-US" sz="2800">
                <a:latin typeface="Georgia"/>
                <a:ea typeface="Georgia"/>
                <a:cs typeface="Georgia"/>
                <a:sym typeface="Georgia"/>
              </a:rPr>
              <a:t>          --------------------------- = ----- = 18</a:t>
            </a:r>
          </a:p>
          <a:p>
            <a:pPr marR="0" lvl="0" algn="ctr" rtl="0">
              <a:spcBef>
                <a:spcPts val="0"/>
              </a:spcBef>
              <a:buNone/>
            </a:pPr>
            <a:r>
              <a:rPr lang="en-US" sz="2800">
                <a:latin typeface="Georgia"/>
                <a:ea typeface="Georgia"/>
                <a:cs typeface="Georgia"/>
                <a:sym typeface="Georgia"/>
              </a:rPr>
              <a:t>                  5                           5</a:t>
            </a:r>
          </a:p>
        </p:txBody>
      </p:sp>
      <p:sp>
        <p:nvSpPr>
          <p:cNvPr id="303" name="Shape 30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 EXAMPLE</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median refers to the midpoint in a series of numbers.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To find the median</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Arrange the numbers in order smallest to </a:t>
            </a:r>
          </a:p>
          <a:p>
            <a:pPr marL="457200" marR="0" lvl="0" indent="0" algn="l" rtl="0">
              <a:spcBef>
                <a:spcPts val="0"/>
              </a:spcBef>
              <a:buNone/>
            </a:pPr>
            <a:r>
              <a:rPr lang="en-US" sz="2800">
                <a:latin typeface="Georgia"/>
                <a:ea typeface="Georgia"/>
                <a:cs typeface="Georgia"/>
                <a:sym typeface="Georgia"/>
              </a:rPr>
              <a:t>  largest.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If there is an odd number of values, the </a:t>
            </a:r>
          </a:p>
          <a:p>
            <a:pPr marL="457200" marR="0" lvl="0" indent="0" algn="l" rtl="0">
              <a:spcBef>
                <a:spcPts val="0"/>
              </a:spcBef>
              <a:buNone/>
            </a:pPr>
            <a:r>
              <a:rPr lang="en-US" sz="2800">
                <a:latin typeface="Georgia"/>
                <a:ea typeface="Georgia"/>
                <a:cs typeface="Georgia"/>
                <a:sym typeface="Georgia"/>
              </a:rPr>
              <a:t>  middle value is the median.</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If there is an even number of values, the </a:t>
            </a:r>
          </a:p>
          <a:p>
            <a:pPr marL="457200" marR="0" lvl="0" indent="0" algn="l" rtl="0">
              <a:spcBef>
                <a:spcPts val="0"/>
              </a:spcBef>
              <a:buNone/>
            </a:pPr>
            <a:r>
              <a:rPr lang="en-US" sz="2800">
                <a:latin typeface="Georgia"/>
                <a:ea typeface="Georgia"/>
                <a:cs typeface="Georgia"/>
                <a:sym typeface="Georgia"/>
              </a:rPr>
              <a:t>  average of the middle two values is the </a:t>
            </a:r>
          </a:p>
          <a:p>
            <a:pPr marL="457200" marR="0" lvl="0" indent="0" algn="l" rtl="0">
              <a:spcBef>
                <a:spcPts val="0"/>
              </a:spcBef>
              <a:buNone/>
            </a:pPr>
            <a:r>
              <a:rPr lang="en-US" sz="2800">
                <a:latin typeface="Georgia"/>
                <a:ea typeface="Georgia"/>
                <a:cs typeface="Georgia"/>
                <a:sym typeface="Georgia"/>
              </a:rPr>
              <a:t>  median.</a:t>
            </a:r>
          </a:p>
        </p:txBody>
      </p:sp>
      <p:sp>
        <p:nvSpPr>
          <p:cNvPr id="309" name="Shape 3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a:t>
            </a:r>
          </a:p>
        </p:txBody>
      </p:sp>
      <p:pic>
        <p:nvPicPr>
          <p:cNvPr id="310" name="Shape 310"/>
          <p:cNvPicPr preferRelativeResize="0"/>
          <p:nvPr/>
        </p:nvPicPr>
        <p:blipFill>
          <a:blip r:embed="rId3">
            <a:alphaModFix/>
          </a:blip>
          <a:stretch>
            <a:fillRect/>
          </a:stretch>
        </p:blipFill>
        <p:spPr>
          <a:xfrm>
            <a:off x="7983625" y="291080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STATISTICS FUNDAMENTALS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U</a:t>
            </a:r>
            <a:r>
              <a:rPr lang="en-US" sz="2800">
                <a:solidFill>
                  <a:srgbClr val="333333"/>
                </a:solidFill>
                <a:highlight>
                  <a:srgbClr val="FFFFFF"/>
                </a:highlight>
                <a:latin typeface="Georgia"/>
                <a:ea typeface="Georgia"/>
                <a:cs typeface="Georgia"/>
                <a:sym typeface="Georgia"/>
              </a:rPr>
              <a:t>se NumPy and Pandas libraries to analyze datasets using basic summary statistics: mean, median, mode, max, min, quartile, inter-quartile range, variance, standard deviation, and correlation</a:t>
            </a:r>
          </a:p>
          <a:p>
            <a:pPr marL="203200" marR="0" lvl="0" indent="-256540" algn="l" rtl="0">
              <a:spcBef>
                <a:spcPts val="1000"/>
              </a:spcBef>
              <a:buSzPct val="100000"/>
              <a:buFont typeface="Georgia"/>
              <a:buChar char="‣"/>
            </a:pPr>
            <a:r>
              <a:rPr lang="en-US" sz="2800">
                <a:latin typeface="Georgia"/>
                <a:ea typeface="Georgia"/>
                <a:cs typeface="Georgia"/>
                <a:sym typeface="Georgia"/>
              </a:rPr>
              <a:t>C</a:t>
            </a:r>
            <a:r>
              <a:rPr lang="en-US" sz="2800">
                <a:solidFill>
                  <a:srgbClr val="333333"/>
                </a:solidFill>
                <a:highlight>
                  <a:srgbClr val="FFFFFF"/>
                </a:highlight>
                <a:latin typeface="Georgia"/>
                <a:ea typeface="Georgia"/>
                <a:cs typeface="Georgia"/>
                <a:sym typeface="Georgia"/>
              </a:rPr>
              <a:t>reate data visualizations - including: line graphs, box plots, and histograms- to discern characteristics and trends in a dataset</a:t>
            </a:r>
          </a:p>
          <a:p>
            <a:pPr marL="203200" marR="0" lvl="0" indent="-256540" algn="l" rtl="0">
              <a:spcBef>
                <a:spcPts val="1000"/>
              </a:spcBef>
              <a:buSzPct val="100000"/>
              <a:buFont typeface="Georgia"/>
              <a:buChar char="‣"/>
            </a:pPr>
            <a:r>
              <a:rPr lang="en-US" sz="2800">
                <a:latin typeface="Georgia"/>
                <a:ea typeface="Georgia"/>
                <a:cs typeface="Georgia"/>
                <a:sym typeface="Georgia"/>
              </a:rPr>
              <a:t>I</a:t>
            </a:r>
            <a:r>
              <a:rPr lang="en-US" sz="2800">
                <a:solidFill>
                  <a:srgbClr val="333333"/>
                </a:solidFill>
                <a:highlight>
                  <a:srgbClr val="FFFFFF"/>
                </a:highlight>
                <a:latin typeface="Georgia"/>
                <a:ea typeface="Georgia"/>
                <a:cs typeface="Georgia"/>
                <a:sym typeface="Georgia"/>
              </a:rPr>
              <a:t>dentify a normal distribution within a dataset using summary statistics and visualization</a:t>
            </a:r>
          </a:p>
          <a:p>
            <a:pPr marL="203200" marR="0" lvl="0" indent="-256540" algn="l" rtl="0">
              <a:spcBef>
                <a:spcPts val="1000"/>
              </a:spcBef>
              <a:buSzPct val="100000"/>
              <a:buFont typeface="Georgia"/>
              <a:buChar char="‣"/>
            </a:pPr>
            <a:r>
              <a:rPr lang="en-US" sz="2800">
                <a:latin typeface="Georgia"/>
                <a:ea typeface="Georgia"/>
                <a:cs typeface="Georgia"/>
                <a:sym typeface="Georgia"/>
              </a:rPr>
              <a:t>I</a:t>
            </a:r>
            <a:r>
              <a:rPr lang="en-US" sz="2800">
                <a:solidFill>
                  <a:srgbClr val="333333"/>
                </a:solidFill>
                <a:highlight>
                  <a:srgbClr val="FFFFFF"/>
                </a:highlight>
                <a:latin typeface="Georgia"/>
                <a:ea typeface="Georgia"/>
                <a:cs typeface="Georgia"/>
                <a:sym typeface="Georgia"/>
              </a:rPr>
              <a:t>D variable types and complete dummy coding by hand</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19, 29, 36, 15, and 20.</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16" name="Shape 31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19, 29, 36, 15, and 20.</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Ordered Values:</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15, 19, 20, 29, 36</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20 is the median</a:t>
            </a:r>
          </a:p>
        </p:txBody>
      </p:sp>
      <p:sp>
        <p:nvSpPr>
          <p:cNvPr id="322" name="Shape 3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67, 28, 92, 37, 81, 75.</a:t>
            </a:r>
          </a:p>
          <a:p>
            <a:pPr marR="0" lvl="0" algn="l" rtl="0">
              <a:spcBef>
                <a:spcPts val="0"/>
              </a:spcBef>
              <a:buNone/>
            </a:pPr>
            <a:endParaRPr sz="2800">
              <a:latin typeface="Georgia"/>
              <a:ea typeface="Georgia"/>
              <a:cs typeface="Georgia"/>
              <a:sym typeface="Georgia"/>
            </a:endParaRPr>
          </a:p>
          <a:p>
            <a:pPr marR="0" lvl="0" algn="ctr" rtl="0">
              <a:lnSpc>
                <a:spcPct val="150000"/>
              </a:lnSpc>
              <a:spcBef>
                <a:spcPts val="0"/>
              </a:spcBef>
              <a:buNone/>
            </a:pPr>
            <a:endParaRPr sz="2800">
              <a:latin typeface="Georgia"/>
              <a:ea typeface="Georgia"/>
              <a:cs typeface="Georgia"/>
              <a:sym typeface="Georgia"/>
            </a:endParaRPr>
          </a:p>
        </p:txBody>
      </p:sp>
      <p:sp>
        <p:nvSpPr>
          <p:cNvPr id="328" name="Shape 32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median of 67, 28, 92, 37, 81, 75.</a:t>
            </a:r>
          </a:p>
          <a:p>
            <a:pPr marR="0" lvl="0" algn="l" rtl="0">
              <a:spcBef>
                <a:spcPts val="0"/>
              </a:spcBef>
              <a:buNone/>
            </a:pPr>
            <a:endParaRPr sz="2800">
              <a:latin typeface="Georgia"/>
              <a:ea typeface="Georgia"/>
              <a:cs typeface="Georgia"/>
              <a:sym typeface="Georgia"/>
            </a:endParaRPr>
          </a:p>
          <a:p>
            <a:pPr marR="0" lvl="0" algn="ctr" rtl="0">
              <a:lnSpc>
                <a:spcPct val="150000"/>
              </a:lnSpc>
              <a:spcBef>
                <a:spcPts val="0"/>
              </a:spcBef>
              <a:buNone/>
            </a:pPr>
            <a:r>
              <a:rPr lang="en-US" sz="2800">
                <a:latin typeface="Georgia"/>
                <a:ea typeface="Georgia"/>
                <a:cs typeface="Georgia"/>
                <a:sym typeface="Georgia"/>
              </a:rPr>
              <a:t>Ordered Values:</a:t>
            </a:r>
          </a:p>
          <a:p>
            <a:pPr marR="0" lvl="0" algn="ctr" rtl="0">
              <a:lnSpc>
                <a:spcPct val="150000"/>
              </a:lnSpc>
              <a:spcBef>
                <a:spcPts val="0"/>
              </a:spcBef>
              <a:buNone/>
            </a:pPr>
            <a:r>
              <a:rPr lang="en-US" sz="2800">
                <a:latin typeface="Georgia"/>
                <a:ea typeface="Georgia"/>
                <a:cs typeface="Georgia"/>
                <a:sym typeface="Georgia"/>
              </a:rPr>
              <a:t>28, 37, 67, 75, 81, 92</a:t>
            </a:r>
          </a:p>
          <a:p>
            <a:pPr marR="0" lvl="0" algn="ctr" rtl="0">
              <a:lnSpc>
                <a:spcPct val="150000"/>
              </a:lnSpc>
              <a:spcBef>
                <a:spcPts val="0"/>
              </a:spcBef>
              <a:buNone/>
            </a:pPr>
            <a:r>
              <a:rPr lang="en-US" sz="2800">
                <a:latin typeface="Georgia"/>
                <a:ea typeface="Georgia"/>
                <a:cs typeface="Georgia"/>
                <a:sym typeface="Georgia"/>
              </a:rPr>
              <a:t>67 and 75 are the middle values.</a:t>
            </a:r>
          </a:p>
          <a:p>
            <a:pPr marR="0" lvl="0" algn="ctr" rtl="0">
              <a:lnSpc>
                <a:spcPct val="100000"/>
              </a:lnSpc>
              <a:spcBef>
                <a:spcPts val="0"/>
              </a:spcBef>
              <a:buNone/>
            </a:pPr>
            <a:r>
              <a:rPr lang="en-US" sz="2800">
                <a:latin typeface="Georgia"/>
                <a:ea typeface="Georgia"/>
                <a:cs typeface="Georgia"/>
                <a:sym typeface="Georgia"/>
              </a:rPr>
              <a:t> 67 + 75       142</a:t>
            </a:r>
          </a:p>
          <a:p>
            <a:pPr marR="0" lvl="0" algn="ctr" rtl="0">
              <a:lnSpc>
                <a:spcPct val="100000"/>
              </a:lnSpc>
              <a:spcBef>
                <a:spcPts val="0"/>
              </a:spcBef>
              <a:buNone/>
            </a:pPr>
            <a:r>
              <a:rPr lang="en-US" sz="2800">
                <a:latin typeface="Georgia"/>
                <a:ea typeface="Georgia"/>
                <a:cs typeface="Georgia"/>
                <a:sym typeface="Georgia"/>
              </a:rPr>
              <a:t>           ---------- = ------ = 71</a:t>
            </a:r>
          </a:p>
          <a:p>
            <a:pPr marR="0" lvl="0" algn="ctr" rtl="0">
              <a:lnSpc>
                <a:spcPct val="150000"/>
              </a:lnSpc>
              <a:spcBef>
                <a:spcPts val="0"/>
              </a:spcBef>
              <a:buNone/>
            </a:pPr>
            <a:r>
              <a:rPr lang="en-US" sz="2800">
                <a:latin typeface="Georgia"/>
                <a:ea typeface="Georgia"/>
                <a:cs typeface="Georgia"/>
                <a:sym typeface="Georgia"/>
              </a:rPr>
              <a:t>       2               2</a:t>
            </a:r>
          </a:p>
          <a:p>
            <a:pPr marR="0" lvl="0" algn="ctr" rtl="0">
              <a:lnSpc>
                <a:spcPct val="150000"/>
              </a:lnSpc>
              <a:spcBef>
                <a:spcPts val="0"/>
              </a:spcBef>
              <a:buNone/>
            </a:pPr>
            <a:r>
              <a:rPr lang="en-US" sz="2800">
                <a:latin typeface="Georgia"/>
                <a:ea typeface="Georgia"/>
                <a:cs typeface="Georgia"/>
                <a:sym typeface="Georgia"/>
              </a:rPr>
              <a:t>71 is the median.</a:t>
            </a:r>
          </a:p>
        </p:txBody>
      </p:sp>
      <p:sp>
        <p:nvSpPr>
          <p:cNvPr id="334" name="Shape 3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MEDIAN EXAMPLE</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mode of a set of values is the value that occurs most often.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set of values may have more than one mode or no mode.</a:t>
            </a:r>
          </a:p>
        </p:txBody>
      </p:sp>
      <p:sp>
        <p:nvSpPr>
          <p:cNvPr id="340" name="Shape 3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a:t>
            </a:r>
          </a:p>
        </p:txBody>
      </p:sp>
      <p:pic>
        <p:nvPicPr>
          <p:cNvPr id="341" name="Shape 341"/>
          <p:cNvPicPr preferRelativeResize="0"/>
          <p:nvPr/>
        </p:nvPicPr>
        <p:blipFill>
          <a:blip r:embed="rId3">
            <a:alphaModFix/>
          </a:blip>
          <a:stretch>
            <a:fillRect/>
          </a:stretch>
        </p:blipFill>
        <p:spPr>
          <a:xfrm>
            <a:off x="3941325" y="3204450"/>
            <a:ext cx="4876800" cy="3657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15, 21, 26, 25, 21, 23, 28, and 21</a:t>
            </a:r>
            <a:r>
              <a:rPr lang="en-US" sz="2800">
                <a:latin typeface="Georgia"/>
                <a:ea typeface="Georgia"/>
                <a:cs typeface="Georgia"/>
                <a:sym typeface="Georgia"/>
              </a:rPr>
              <a:t>.</a:t>
            </a:r>
          </a:p>
          <a:p>
            <a:pPr marR="0" lvl="0" algn="ctr" rtl="0">
              <a:spcBef>
                <a:spcPts val="0"/>
              </a:spcBef>
              <a:buNone/>
            </a:pPr>
            <a:endParaRPr sz="2800">
              <a:latin typeface="Georgia"/>
              <a:ea typeface="Georgia"/>
              <a:cs typeface="Georgia"/>
              <a:sym typeface="Georgia"/>
            </a:endParaRPr>
          </a:p>
        </p:txBody>
      </p:sp>
      <p:sp>
        <p:nvSpPr>
          <p:cNvPr id="347" name="Shape 3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35000" y="123649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Find the mode of </a:t>
            </a:r>
            <a:r>
              <a:rPr lang="en-US" sz="2800" dirty="0">
                <a:solidFill>
                  <a:srgbClr val="333333"/>
                </a:solidFill>
                <a:latin typeface="Georgia"/>
                <a:ea typeface="Georgia"/>
                <a:cs typeface="Georgia"/>
                <a:sym typeface="Georgia"/>
              </a:rPr>
              <a:t>15, 21, 26, 25, 21, 23, 28, and 21</a:t>
            </a:r>
            <a:r>
              <a:rPr lang="en-US" sz="2800" dirty="0" smtClean="0">
                <a:latin typeface="Georgia"/>
                <a:ea typeface="Georgia"/>
                <a:cs typeface="Georgia"/>
                <a:sym typeface="Georgia"/>
              </a:rPr>
              <a:t>.</a:t>
            </a:r>
          </a:p>
          <a:p>
            <a:pPr marR="0" lvl="0" algn="l" rtl="0">
              <a:spcBef>
                <a:spcPts val="0"/>
              </a:spcBef>
              <a:buSzPct val="100000"/>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lvl="0" algn="ctr" rtl="0">
              <a:spcBef>
                <a:spcPts val="0"/>
              </a:spcBef>
              <a:buNone/>
            </a:pPr>
            <a:r>
              <a:rPr lang="en-US" sz="2800" dirty="0" smtClean="0">
                <a:solidFill>
                  <a:srgbClr val="333333"/>
                </a:solidFill>
                <a:latin typeface="Georgia"/>
                <a:ea typeface="Georgia"/>
                <a:cs typeface="Georgia"/>
                <a:sym typeface="Georgia"/>
              </a:rPr>
              <a:t>      15</a:t>
            </a:r>
            <a:r>
              <a:rPr lang="en-US" sz="2800" dirty="0">
                <a:solidFill>
                  <a:srgbClr val="333333"/>
                </a:solidFill>
                <a:latin typeface="Georgia"/>
                <a:ea typeface="Georgia"/>
                <a:cs typeface="Georgia"/>
                <a:sym typeface="Georgia"/>
              </a:rPr>
              <a:t>		21		23		25		26		28</a:t>
            </a:r>
          </a:p>
          <a:p>
            <a:pPr marR="0" lvl="0" algn="ctr" rtl="0">
              <a:spcBef>
                <a:spcPts val="0"/>
              </a:spcBef>
              <a:buNone/>
            </a:pPr>
            <a:endParaRPr sz="2800" dirty="0">
              <a:latin typeface="Georgia"/>
              <a:ea typeface="Georgia"/>
              <a:cs typeface="Georgia"/>
              <a:sym typeface="Georgia"/>
            </a:endParaRPr>
          </a:p>
          <a:p>
            <a:pPr marR="0" lvl="0" algn="ctr" rtl="0">
              <a:spcBef>
                <a:spcPts val="0"/>
              </a:spcBef>
              <a:buNone/>
            </a:pPr>
            <a:r>
              <a:rPr lang="en-US" sz="2800" dirty="0">
                <a:latin typeface="Georgia"/>
                <a:ea typeface="Georgia"/>
                <a:cs typeface="Georgia"/>
                <a:sym typeface="Georgia"/>
              </a:rPr>
              <a:t>21 is the mode because it occurs most frequently</a:t>
            </a:r>
          </a:p>
        </p:txBody>
      </p:sp>
      <p:sp>
        <p:nvSpPr>
          <p:cNvPr id="353" name="Shape 3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54" name="Shape 354"/>
          <p:cNvPicPr preferRelativeResize="0"/>
          <p:nvPr/>
        </p:nvPicPr>
        <p:blipFill>
          <a:blip r:embed="rId3">
            <a:alphaModFix/>
          </a:blip>
          <a:stretch>
            <a:fillRect/>
          </a:stretch>
        </p:blipFill>
        <p:spPr>
          <a:xfrm>
            <a:off x="3958125" y="3413887"/>
            <a:ext cx="474725" cy="474725"/>
          </a:xfrm>
          <a:prstGeom prst="rect">
            <a:avLst/>
          </a:prstGeom>
          <a:noFill/>
          <a:ln>
            <a:noFill/>
          </a:ln>
        </p:spPr>
      </p:pic>
      <p:pic>
        <p:nvPicPr>
          <p:cNvPr id="355" name="Shape 355"/>
          <p:cNvPicPr preferRelativeResize="0"/>
          <p:nvPr/>
        </p:nvPicPr>
        <p:blipFill>
          <a:blip r:embed="rId3">
            <a:alphaModFix/>
          </a:blip>
          <a:stretch>
            <a:fillRect/>
          </a:stretch>
        </p:blipFill>
        <p:spPr>
          <a:xfrm>
            <a:off x="4845425" y="3413875"/>
            <a:ext cx="474725" cy="474725"/>
          </a:xfrm>
          <a:prstGeom prst="rect">
            <a:avLst/>
          </a:prstGeom>
          <a:noFill/>
          <a:ln>
            <a:noFill/>
          </a:ln>
        </p:spPr>
      </p:pic>
      <p:pic>
        <p:nvPicPr>
          <p:cNvPr id="356" name="Shape 356"/>
          <p:cNvPicPr preferRelativeResize="0"/>
          <p:nvPr/>
        </p:nvPicPr>
        <p:blipFill>
          <a:blip r:embed="rId3">
            <a:alphaModFix/>
          </a:blip>
          <a:stretch>
            <a:fillRect/>
          </a:stretch>
        </p:blipFill>
        <p:spPr>
          <a:xfrm>
            <a:off x="4845425" y="2877875"/>
            <a:ext cx="474725" cy="474725"/>
          </a:xfrm>
          <a:prstGeom prst="rect">
            <a:avLst/>
          </a:prstGeom>
          <a:noFill/>
          <a:ln>
            <a:noFill/>
          </a:ln>
        </p:spPr>
      </p:pic>
      <p:pic>
        <p:nvPicPr>
          <p:cNvPr id="357" name="Shape 357"/>
          <p:cNvPicPr preferRelativeResize="0"/>
          <p:nvPr/>
        </p:nvPicPr>
        <p:blipFill>
          <a:blip r:embed="rId3">
            <a:alphaModFix/>
          </a:blip>
          <a:stretch>
            <a:fillRect/>
          </a:stretch>
        </p:blipFill>
        <p:spPr>
          <a:xfrm>
            <a:off x="4845425" y="2341875"/>
            <a:ext cx="474725" cy="474725"/>
          </a:xfrm>
          <a:prstGeom prst="rect">
            <a:avLst/>
          </a:prstGeom>
          <a:noFill/>
          <a:ln>
            <a:noFill/>
          </a:ln>
        </p:spPr>
      </p:pic>
      <p:pic>
        <p:nvPicPr>
          <p:cNvPr id="358" name="Shape 358"/>
          <p:cNvPicPr preferRelativeResize="0"/>
          <p:nvPr/>
        </p:nvPicPr>
        <p:blipFill>
          <a:blip r:embed="rId3">
            <a:alphaModFix/>
          </a:blip>
          <a:stretch>
            <a:fillRect/>
          </a:stretch>
        </p:blipFill>
        <p:spPr>
          <a:xfrm>
            <a:off x="5788525" y="3413900"/>
            <a:ext cx="474725" cy="474725"/>
          </a:xfrm>
          <a:prstGeom prst="rect">
            <a:avLst/>
          </a:prstGeom>
          <a:noFill/>
          <a:ln>
            <a:noFill/>
          </a:ln>
        </p:spPr>
      </p:pic>
      <p:pic>
        <p:nvPicPr>
          <p:cNvPr id="359" name="Shape 359"/>
          <p:cNvPicPr preferRelativeResize="0"/>
          <p:nvPr/>
        </p:nvPicPr>
        <p:blipFill>
          <a:blip r:embed="rId3">
            <a:alphaModFix/>
          </a:blip>
          <a:stretch>
            <a:fillRect/>
          </a:stretch>
        </p:blipFill>
        <p:spPr>
          <a:xfrm>
            <a:off x="6731625" y="3413875"/>
            <a:ext cx="474725" cy="474725"/>
          </a:xfrm>
          <a:prstGeom prst="rect">
            <a:avLst/>
          </a:prstGeom>
          <a:noFill/>
          <a:ln>
            <a:noFill/>
          </a:ln>
        </p:spPr>
      </p:pic>
      <p:pic>
        <p:nvPicPr>
          <p:cNvPr id="360" name="Shape 360"/>
          <p:cNvPicPr preferRelativeResize="0"/>
          <p:nvPr/>
        </p:nvPicPr>
        <p:blipFill>
          <a:blip r:embed="rId3">
            <a:alphaModFix/>
          </a:blip>
          <a:stretch>
            <a:fillRect/>
          </a:stretch>
        </p:blipFill>
        <p:spPr>
          <a:xfrm>
            <a:off x="7618925" y="3413900"/>
            <a:ext cx="474725" cy="474725"/>
          </a:xfrm>
          <a:prstGeom prst="rect">
            <a:avLst/>
          </a:prstGeom>
          <a:noFill/>
          <a:ln>
            <a:noFill/>
          </a:ln>
        </p:spPr>
      </p:pic>
      <p:pic>
        <p:nvPicPr>
          <p:cNvPr id="361" name="Shape 361"/>
          <p:cNvPicPr preferRelativeResize="0"/>
          <p:nvPr/>
        </p:nvPicPr>
        <p:blipFill>
          <a:blip r:embed="rId3">
            <a:alphaModFix/>
          </a:blip>
          <a:stretch>
            <a:fillRect/>
          </a:stretch>
        </p:blipFill>
        <p:spPr>
          <a:xfrm>
            <a:off x="8562050" y="3413875"/>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12, 15, 18, 26, 15, 9, 12, and 27</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67" name="Shape 36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12, 15, 18, 26, 15, 9, 12, and 27</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lvl="0" algn="ctr" rtl="0">
              <a:spcBef>
                <a:spcPts val="0"/>
              </a:spcBef>
              <a:buNone/>
            </a:pPr>
            <a:r>
              <a:rPr lang="en-US" sz="2800">
                <a:solidFill>
                  <a:srgbClr val="333333"/>
                </a:solidFill>
                <a:latin typeface="Georgia"/>
                <a:ea typeface="Georgia"/>
                <a:cs typeface="Georgia"/>
                <a:sym typeface="Georgia"/>
              </a:rPr>
              <a:t>9		12		15		18		26		27</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12 and 15 are the modes since the both occur twice.</a:t>
            </a:r>
          </a:p>
        </p:txBody>
      </p:sp>
      <p:sp>
        <p:nvSpPr>
          <p:cNvPr id="373" name="Shape 37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74" name="Shape 374"/>
          <p:cNvPicPr preferRelativeResize="0"/>
          <p:nvPr/>
        </p:nvPicPr>
        <p:blipFill>
          <a:blip r:embed="rId3">
            <a:alphaModFix/>
          </a:blip>
          <a:stretch>
            <a:fillRect/>
          </a:stretch>
        </p:blipFill>
        <p:spPr>
          <a:xfrm>
            <a:off x="3958125" y="3413887"/>
            <a:ext cx="474725" cy="474725"/>
          </a:xfrm>
          <a:prstGeom prst="rect">
            <a:avLst/>
          </a:prstGeom>
          <a:noFill/>
          <a:ln>
            <a:noFill/>
          </a:ln>
        </p:spPr>
      </p:pic>
      <p:pic>
        <p:nvPicPr>
          <p:cNvPr id="375" name="Shape 375"/>
          <p:cNvPicPr preferRelativeResize="0"/>
          <p:nvPr/>
        </p:nvPicPr>
        <p:blipFill>
          <a:blip r:embed="rId3">
            <a:alphaModFix/>
          </a:blip>
          <a:stretch>
            <a:fillRect/>
          </a:stretch>
        </p:blipFill>
        <p:spPr>
          <a:xfrm>
            <a:off x="4845425" y="3413875"/>
            <a:ext cx="474725" cy="474725"/>
          </a:xfrm>
          <a:prstGeom prst="rect">
            <a:avLst/>
          </a:prstGeom>
          <a:noFill/>
          <a:ln>
            <a:noFill/>
          </a:ln>
        </p:spPr>
      </p:pic>
      <p:pic>
        <p:nvPicPr>
          <p:cNvPr id="376" name="Shape 376"/>
          <p:cNvPicPr preferRelativeResize="0"/>
          <p:nvPr/>
        </p:nvPicPr>
        <p:blipFill>
          <a:blip r:embed="rId3">
            <a:alphaModFix/>
          </a:blip>
          <a:stretch>
            <a:fillRect/>
          </a:stretch>
        </p:blipFill>
        <p:spPr>
          <a:xfrm>
            <a:off x="4845425" y="2877875"/>
            <a:ext cx="474725" cy="474725"/>
          </a:xfrm>
          <a:prstGeom prst="rect">
            <a:avLst/>
          </a:prstGeom>
          <a:noFill/>
          <a:ln>
            <a:noFill/>
          </a:ln>
        </p:spPr>
      </p:pic>
      <p:pic>
        <p:nvPicPr>
          <p:cNvPr id="377" name="Shape 377"/>
          <p:cNvPicPr preferRelativeResize="0"/>
          <p:nvPr/>
        </p:nvPicPr>
        <p:blipFill>
          <a:blip r:embed="rId3">
            <a:alphaModFix/>
          </a:blip>
          <a:stretch>
            <a:fillRect/>
          </a:stretch>
        </p:blipFill>
        <p:spPr>
          <a:xfrm>
            <a:off x="5788525" y="3413900"/>
            <a:ext cx="474725" cy="474725"/>
          </a:xfrm>
          <a:prstGeom prst="rect">
            <a:avLst/>
          </a:prstGeom>
          <a:noFill/>
          <a:ln>
            <a:noFill/>
          </a:ln>
        </p:spPr>
      </p:pic>
      <p:pic>
        <p:nvPicPr>
          <p:cNvPr id="378" name="Shape 378"/>
          <p:cNvPicPr preferRelativeResize="0"/>
          <p:nvPr/>
        </p:nvPicPr>
        <p:blipFill>
          <a:blip r:embed="rId3">
            <a:alphaModFix/>
          </a:blip>
          <a:stretch>
            <a:fillRect/>
          </a:stretch>
        </p:blipFill>
        <p:spPr>
          <a:xfrm>
            <a:off x="6731625" y="3413875"/>
            <a:ext cx="474725" cy="474725"/>
          </a:xfrm>
          <a:prstGeom prst="rect">
            <a:avLst/>
          </a:prstGeom>
          <a:noFill/>
          <a:ln>
            <a:noFill/>
          </a:ln>
        </p:spPr>
      </p:pic>
      <p:pic>
        <p:nvPicPr>
          <p:cNvPr id="379" name="Shape 379"/>
          <p:cNvPicPr preferRelativeResize="0"/>
          <p:nvPr/>
        </p:nvPicPr>
        <p:blipFill>
          <a:blip r:embed="rId3">
            <a:alphaModFix/>
          </a:blip>
          <a:stretch>
            <a:fillRect/>
          </a:stretch>
        </p:blipFill>
        <p:spPr>
          <a:xfrm>
            <a:off x="7618925" y="3413900"/>
            <a:ext cx="474725" cy="474725"/>
          </a:xfrm>
          <a:prstGeom prst="rect">
            <a:avLst/>
          </a:prstGeom>
          <a:noFill/>
          <a:ln>
            <a:noFill/>
          </a:ln>
        </p:spPr>
      </p:pic>
      <p:pic>
        <p:nvPicPr>
          <p:cNvPr id="380" name="Shape 380"/>
          <p:cNvPicPr preferRelativeResize="0"/>
          <p:nvPr/>
        </p:nvPicPr>
        <p:blipFill>
          <a:blip r:embed="rId3">
            <a:alphaModFix/>
          </a:blip>
          <a:stretch>
            <a:fillRect/>
          </a:stretch>
        </p:blipFill>
        <p:spPr>
          <a:xfrm>
            <a:off x="8562050" y="3413875"/>
            <a:ext cx="474725" cy="474725"/>
          </a:xfrm>
          <a:prstGeom prst="rect">
            <a:avLst/>
          </a:prstGeom>
          <a:noFill/>
          <a:ln>
            <a:noFill/>
          </a:ln>
        </p:spPr>
      </p:pic>
      <p:pic>
        <p:nvPicPr>
          <p:cNvPr id="381" name="Shape 381"/>
          <p:cNvPicPr preferRelativeResize="0"/>
          <p:nvPr/>
        </p:nvPicPr>
        <p:blipFill>
          <a:blip r:embed="rId3">
            <a:alphaModFix/>
          </a:blip>
          <a:stretch>
            <a:fillRect/>
          </a:stretch>
        </p:blipFill>
        <p:spPr>
          <a:xfrm>
            <a:off x="5788525" y="2877875"/>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4, 8, 15, 21, and 23</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ctr" rtl="0">
              <a:spcBef>
                <a:spcPts val="0"/>
              </a:spcBef>
              <a:buNone/>
            </a:pPr>
            <a:endParaRPr sz="2800">
              <a:latin typeface="Georgia"/>
              <a:ea typeface="Georgia"/>
              <a:cs typeface="Georgia"/>
              <a:sym typeface="Georgia"/>
            </a:endParaRPr>
          </a:p>
        </p:txBody>
      </p:sp>
      <p:sp>
        <p:nvSpPr>
          <p:cNvPr id="387" name="Shape 38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Find the mode of </a:t>
            </a:r>
            <a:r>
              <a:rPr lang="en-US" sz="2800">
                <a:solidFill>
                  <a:srgbClr val="333333"/>
                </a:solidFill>
                <a:latin typeface="Georgia"/>
                <a:ea typeface="Georgia"/>
                <a:cs typeface="Georgia"/>
                <a:sym typeface="Georgia"/>
              </a:rPr>
              <a:t>4, 8, 15, 21, and 23</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lvl="0" algn="ctr" rtl="0">
              <a:spcBef>
                <a:spcPts val="0"/>
              </a:spcBef>
              <a:buNone/>
            </a:pPr>
            <a:r>
              <a:rPr lang="en-US" sz="2800">
                <a:solidFill>
                  <a:srgbClr val="333333"/>
                </a:solidFill>
                <a:latin typeface="Georgia"/>
                <a:ea typeface="Georgia"/>
                <a:cs typeface="Georgia"/>
                <a:sym typeface="Georgia"/>
              </a:rPr>
              <a:t>4		8		15		21		23</a:t>
            </a:r>
          </a:p>
          <a:p>
            <a:pPr marR="0" lvl="0" algn="ctr" rtl="0">
              <a:spcBef>
                <a:spcPts val="0"/>
              </a:spcBef>
              <a:buNone/>
            </a:pPr>
            <a:endParaRPr sz="2800">
              <a:latin typeface="Georgia"/>
              <a:ea typeface="Georgia"/>
              <a:cs typeface="Georgia"/>
              <a:sym typeface="Georgia"/>
            </a:endParaRPr>
          </a:p>
          <a:p>
            <a:pPr marR="0" lvl="0" algn="ctr" rtl="0">
              <a:spcBef>
                <a:spcPts val="0"/>
              </a:spcBef>
              <a:buNone/>
            </a:pPr>
            <a:r>
              <a:rPr lang="en-US" sz="2800">
                <a:latin typeface="Georgia"/>
                <a:ea typeface="Georgia"/>
                <a:cs typeface="Georgia"/>
                <a:sym typeface="Georgia"/>
              </a:rPr>
              <a:t>There is no mode since all values occur the same number of times.</a:t>
            </a:r>
          </a:p>
        </p:txBody>
      </p:sp>
      <p:sp>
        <p:nvSpPr>
          <p:cNvPr id="393" name="Shape 3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MODE EXAMPLE</a:t>
            </a:r>
          </a:p>
        </p:txBody>
      </p:sp>
      <p:pic>
        <p:nvPicPr>
          <p:cNvPr id="394" name="Shape 394"/>
          <p:cNvPicPr preferRelativeResize="0"/>
          <p:nvPr/>
        </p:nvPicPr>
        <p:blipFill>
          <a:blip r:embed="rId3">
            <a:alphaModFix/>
          </a:blip>
          <a:stretch>
            <a:fillRect/>
          </a:stretch>
        </p:blipFill>
        <p:spPr>
          <a:xfrm>
            <a:off x="4360212" y="3413887"/>
            <a:ext cx="474725" cy="474725"/>
          </a:xfrm>
          <a:prstGeom prst="rect">
            <a:avLst/>
          </a:prstGeom>
          <a:noFill/>
          <a:ln>
            <a:noFill/>
          </a:ln>
        </p:spPr>
      </p:pic>
      <p:pic>
        <p:nvPicPr>
          <p:cNvPr id="395" name="Shape 395"/>
          <p:cNvPicPr preferRelativeResize="0"/>
          <p:nvPr/>
        </p:nvPicPr>
        <p:blipFill>
          <a:blip r:embed="rId3">
            <a:alphaModFix/>
          </a:blip>
          <a:stretch>
            <a:fillRect/>
          </a:stretch>
        </p:blipFill>
        <p:spPr>
          <a:xfrm>
            <a:off x="5247512" y="3413875"/>
            <a:ext cx="474725" cy="474725"/>
          </a:xfrm>
          <a:prstGeom prst="rect">
            <a:avLst/>
          </a:prstGeom>
          <a:noFill/>
          <a:ln>
            <a:noFill/>
          </a:ln>
        </p:spPr>
      </p:pic>
      <p:pic>
        <p:nvPicPr>
          <p:cNvPr id="396" name="Shape 396"/>
          <p:cNvPicPr preferRelativeResize="0"/>
          <p:nvPr/>
        </p:nvPicPr>
        <p:blipFill>
          <a:blip r:embed="rId3">
            <a:alphaModFix/>
          </a:blip>
          <a:stretch>
            <a:fillRect/>
          </a:stretch>
        </p:blipFill>
        <p:spPr>
          <a:xfrm>
            <a:off x="6190612" y="3413900"/>
            <a:ext cx="474725" cy="474725"/>
          </a:xfrm>
          <a:prstGeom prst="rect">
            <a:avLst/>
          </a:prstGeom>
          <a:noFill/>
          <a:ln>
            <a:noFill/>
          </a:ln>
        </p:spPr>
      </p:pic>
      <p:pic>
        <p:nvPicPr>
          <p:cNvPr id="397" name="Shape 397"/>
          <p:cNvPicPr preferRelativeResize="0"/>
          <p:nvPr/>
        </p:nvPicPr>
        <p:blipFill>
          <a:blip r:embed="rId3">
            <a:alphaModFix/>
          </a:blip>
          <a:stretch>
            <a:fillRect/>
          </a:stretch>
        </p:blipFill>
        <p:spPr>
          <a:xfrm>
            <a:off x="7133712" y="3413875"/>
            <a:ext cx="474725" cy="474725"/>
          </a:xfrm>
          <a:prstGeom prst="rect">
            <a:avLst/>
          </a:prstGeom>
          <a:noFill/>
          <a:ln>
            <a:noFill/>
          </a:ln>
        </p:spPr>
      </p:pic>
      <p:pic>
        <p:nvPicPr>
          <p:cNvPr id="398" name="Shape 398"/>
          <p:cNvPicPr preferRelativeResize="0"/>
          <p:nvPr/>
        </p:nvPicPr>
        <p:blipFill>
          <a:blip r:embed="rId3">
            <a:alphaModFix/>
          </a:blip>
          <a:stretch>
            <a:fillRect/>
          </a:stretch>
        </p:blipFill>
        <p:spPr>
          <a:xfrm>
            <a:off x="8021012" y="3413900"/>
            <a:ext cx="474725" cy="474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404" name="Shape 40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05" name="Shape 40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06" name="Shape 40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07" name="Shape 40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08" name="Shape 408"/>
          <p:cNvSpPr/>
          <p:nvPr/>
        </p:nvSpPr>
        <p:spPr>
          <a:xfrm>
            <a:off x="2749425" y="1168300"/>
            <a:ext cx="9567900" cy="5248200"/>
          </a:xfrm>
          <a:prstGeom prst="rect">
            <a:avLst/>
          </a:prstGeom>
          <a:noFill/>
          <a:ln>
            <a:noFill/>
          </a:ln>
        </p:spPr>
        <p:txBody>
          <a:bodyPr lIns="50800" tIns="50800" rIns="50800" bIns="50800" anchor="ctr" anchorCtr="0">
            <a:noAutofit/>
          </a:bodyPr>
          <a:lstStyle/>
          <a:p>
            <a:pPr lvl="0" rtl="0">
              <a:spcBef>
                <a:spcPts val="0"/>
              </a:spcBef>
              <a:buNone/>
            </a:pPr>
            <a:endParaRPr sz="180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For the following groups of numbers, calculate the mean, median and mode by hand.  Also determine the min and max.</a:t>
            </a:r>
            <a:br>
              <a:rPr lang="en-US" sz="1800">
                <a:solidFill>
                  <a:srgbClr val="333333"/>
                </a:solidFill>
                <a:latin typeface="Georgia"/>
                <a:ea typeface="Georgia"/>
                <a:cs typeface="Georgia"/>
                <a:sym typeface="Georgia"/>
              </a:rPr>
            </a:br>
            <a:endParaRPr lang="en-US" sz="1800">
              <a:solidFill>
                <a:srgbClr val="333333"/>
              </a:solidFill>
              <a:latin typeface="Georgia"/>
              <a:ea typeface="Georgia"/>
              <a:cs typeface="Georgia"/>
              <a:sym typeface="Georgia"/>
            </a:endParaRP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18, 24, 17, 21, 24, 16, 29, 18</a:t>
            </a: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75, 87, 49, 68, 75, 84, 98, 92</a:t>
            </a:r>
          </a:p>
          <a:p>
            <a:pPr marL="914400" lvl="1" indent="-342900" rtl="0">
              <a:lnSpc>
                <a:spcPct val="145000"/>
              </a:lnSpc>
              <a:spcBef>
                <a:spcPts val="0"/>
              </a:spcBef>
              <a:spcAft>
                <a:spcPts val="1200"/>
              </a:spcAft>
              <a:buClr>
                <a:srgbClr val="333333"/>
              </a:buClr>
              <a:buSzPct val="100000"/>
              <a:buFont typeface="Georgia"/>
              <a:buAutoNum type="alphaLcPeriod"/>
            </a:pPr>
            <a:r>
              <a:rPr lang="en-US" sz="1800">
                <a:solidFill>
                  <a:srgbClr val="333333"/>
                </a:solidFill>
                <a:latin typeface="Georgia"/>
                <a:ea typeface="Georgia"/>
                <a:cs typeface="Georgia"/>
                <a:sym typeface="Georgia"/>
              </a:rPr>
              <a:t>55, 47, 38, 66, 56, 64, 44, 39</a:t>
            </a:r>
          </a:p>
        </p:txBody>
      </p:sp>
      <p:sp>
        <p:nvSpPr>
          <p:cNvPr id="409" name="Shape 40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410" name="Shape 41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32043" y="446190"/>
            <a:ext cx="11216640" cy="1411479"/>
          </a:xfrm>
        </p:spPr>
        <p:txBody>
          <a:bodyPr>
            <a:normAutofit/>
          </a:bodyPr>
          <a:lstStyle/>
          <a:p>
            <a:pPr eaLnBrk="1" hangingPunct="1"/>
            <a:r>
              <a:rPr lang="en-US" altLang="en-US" sz="4300" dirty="0">
                <a:solidFill>
                  <a:srgbClr val="CD0000"/>
                </a:solidFill>
                <a:ea typeface="ＭＳ Ｐゴシック" panose="020B0600070205080204" pitchFamily="34" charset="-128"/>
              </a:rPr>
              <a:t>Exploratory Data Analysis (EDA)</a:t>
            </a:r>
          </a:p>
        </p:txBody>
      </p:sp>
      <p:sp>
        <p:nvSpPr>
          <p:cNvPr id="24580" name="Rectangle 3"/>
          <p:cNvSpPr>
            <a:spLocks noGrp="1" noChangeArrowheads="1"/>
          </p:cNvSpPr>
          <p:nvPr>
            <p:ph type="body" idx="1"/>
          </p:nvPr>
        </p:nvSpPr>
        <p:spPr>
          <a:xfrm>
            <a:off x="894080" y="1355639"/>
            <a:ext cx="10071470" cy="5192889"/>
          </a:xfrm>
        </p:spPr>
        <p:txBody>
          <a:bodyPr>
            <a:noAutofit/>
          </a:bodyPr>
          <a:lstStyle/>
          <a:p>
            <a:pPr eaLnBrk="1" hangingPunct="1">
              <a:lnSpc>
                <a:spcPct val="90000"/>
              </a:lnSpc>
            </a:pPr>
            <a:r>
              <a:rPr lang="en-US" altLang="en-US" sz="2400" dirty="0">
                <a:latin typeface="+mj-lt"/>
                <a:ea typeface="ＭＳ Ｐゴシック" panose="020B0600070205080204" pitchFamily="34" charset="-128"/>
              </a:rPr>
              <a:t>Goal:  get a general sense of the data  </a:t>
            </a:r>
          </a:p>
          <a:p>
            <a:pPr lvl="1" eaLnBrk="1" hangingPunct="1">
              <a:lnSpc>
                <a:spcPct val="90000"/>
              </a:lnSpc>
            </a:pPr>
            <a:r>
              <a:rPr lang="en-US" altLang="en-US" sz="2400" dirty="0">
                <a:latin typeface="+mj-lt"/>
                <a:ea typeface="ＭＳ Ｐゴシック" panose="020B0600070205080204" pitchFamily="34" charset="-128"/>
              </a:rPr>
              <a:t>means, medians, </a:t>
            </a:r>
            <a:r>
              <a:rPr lang="en-US" altLang="en-US" sz="2400" dirty="0" err="1">
                <a:latin typeface="+mj-lt"/>
                <a:ea typeface="ＭＳ Ｐゴシック" panose="020B0600070205080204" pitchFamily="34" charset="-128"/>
              </a:rPr>
              <a:t>quantiles</a:t>
            </a:r>
            <a:r>
              <a:rPr lang="en-US" altLang="en-US" sz="2400" dirty="0">
                <a:latin typeface="+mj-lt"/>
                <a:ea typeface="ＭＳ Ｐゴシック" panose="020B0600070205080204" pitchFamily="34" charset="-128"/>
              </a:rPr>
              <a:t>, histograms, boxplots</a:t>
            </a:r>
          </a:p>
          <a:p>
            <a:pPr lvl="1" eaLnBrk="1" hangingPunct="1">
              <a:lnSpc>
                <a:spcPct val="90000"/>
              </a:lnSpc>
              <a:buFontTx/>
              <a:buChar char="•"/>
            </a:pPr>
            <a:r>
              <a:rPr lang="en-US" altLang="en-US" sz="2400" dirty="0">
                <a:latin typeface="+mj-lt"/>
                <a:ea typeface="ＭＳ Ｐゴシック" panose="020B0600070205080204" pitchFamily="34" charset="-128"/>
              </a:rPr>
              <a:t>You should always look at every variable - you will learn something!</a:t>
            </a:r>
          </a:p>
          <a:p>
            <a:pPr eaLnBrk="1" hangingPunct="1">
              <a:lnSpc>
                <a:spcPct val="90000"/>
              </a:lnSpc>
            </a:pPr>
            <a:r>
              <a:rPr lang="en-US" altLang="en-US" sz="2400" dirty="0">
                <a:latin typeface="+mj-lt"/>
                <a:ea typeface="ＭＳ Ｐゴシック" panose="020B0600070205080204" pitchFamily="34" charset="-128"/>
              </a:rPr>
              <a:t>data-driven (model-free)</a:t>
            </a:r>
          </a:p>
          <a:p>
            <a:pPr eaLnBrk="1" hangingPunct="1">
              <a:lnSpc>
                <a:spcPct val="90000"/>
              </a:lnSpc>
            </a:pPr>
            <a:r>
              <a:rPr lang="en-US" altLang="en-US" sz="2400" dirty="0">
                <a:latin typeface="+mj-lt"/>
                <a:ea typeface="ＭＳ Ｐゴシック" panose="020B0600070205080204" pitchFamily="34" charset="-128"/>
              </a:rPr>
              <a:t>Think interactive and visual</a:t>
            </a:r>
          </a:p>
          <a:p>
            <a:pPr lvl="1" eaLnBrk="1" hangingPunct="1">
              <a:lnSpc>
                <a:spcPct val="90000"/>
              </a:lnSpc>
            </a:pPr>
            <a:r>
              <a:rPr lang="en-US" altLang="en-US" sz="2400" dirty="0">
                <a:latin typeface="+mj-lt"/>
                <a:ea typeface="ＭＳ Ｐゴシック" panose="020B0600070205080204" pitchFamily="34" charset="-128"/>
              </a:rPr>
              <a:t>Humans are the best pattern recognizers</a:t>
            </a:r>
          </a:p>
          <a:p>
            <a:pPr lvl="1" eaLnBrk="1" hangingPunct="1">
              <a:lnSpc>
                <a:spcPct val="90000"/>
              </a:lnSpc>
            </a:pPr>
            <a:r>
              <a:rPr lang="en-US" altLang="en-US" sz="2400" dirty="0">
                <a:latin typeface="+mj-lt"/>
                <a:ea typeface="ＭＳ Ｐゴシック" panose="020B0600070205080204" pitchFamily="34" charset="-128"/>
              </a:rPr>
              <a:t> You can use more than 2 dimensions!</a:t>
            </a:r>
          </a:p>
          <a:p>
            <a:pPr lvl="2" eaLnBrk="1" hangingPunct="1">
              <a:lnSpc>
                <a:spcPct val="90000"/>
              </a:lnSpc>
            </a:pPr>
            <a:r>
              <a:rPr lang="en-US" altLang="en-US" sz="2400" dirty="0" err="1">
                <a:latin typeface="+mj-lt"/>
                <a:ea typeface="ＭＳ Ｐゴシック" panose="020B0600070205080204" pitchFamily="34" charset="-128"/>
              </a:rPr>
              <a:t>x,y,z</a:t>
            </a:r>
            <a:r>
              <a:rPr lang="en-US" altLang="en-US" sz="2400" dirty="0">
                <a:latin typeface="+mj-lt"/>
                <a:ea typeface="ＭＳ Ｐゴシック" panose="020B0600070205080204" pitchFamily="34" charset="-128"/>
              </a:rPr>
              <a:t>, space, color, time….</a:t>
            </a:r>
          </a:p>
          <a:p>
            <a:pPr eaLnBrk="1" hangingPunct="1">
              <a:lnSpc>
                <a:spcPct val="90000"/>
              </a:lnSpc>
            </a:pPr>
            <a:r>
              <a:rPr lang="en-US" altLang="en-US" sz="2400" dirty="0">
                <a:latin typeface="+mj-lt"/>
                <a:ea typeface="ＭＳ Ｐゴシック" panose="020B0600070205080204" pitchFamily="34" charset="-128"/>
              </a:rPr>
              <a:t>especially useful in early stages of data mining</a:t>
            </a:r>
          </a:p>
          <a:p>
            <a:pPr lvl="1" eaLnBrk="1" hangingPunct="1">
              <a:lnSpc>
                <a:spcPct val="90000"/>
              </a:lnSpc>
            </a:pPr>
            <a:r>
              <a:rPr lang="en-US" altLang="en-US" sz="2400" dirty="0">
                <a:latin typeface="+mj-lt"/>
                <a:ea typeface="ＭＳ Ｐゴシック" panose="020B0600070205080204" pitchFamily="34" charset="-128"/>
              </a:rPr>
              <a:t>detect outliers     (e.g. assess data quality)</a:t>
            </a:r>
          </a:p>
          <a:p>
            <a:pPr lvl="1" eaLnBrk="1" hangingPunct="1">
              <a:lnSpc>
                <a:spcPct val="90000"/>
              </a:lnSpc>
            </a:pPr>
            <a:r>
              <a:rPr lang="en-US" altLang="en-US" sz="2400" dirty="0">
                <a:latin typeface="+mj-lt"/>
                <a:ea typeface="ＭＳ Ｐゴシック" panose="020B0600070205080204" pitchFamily="34" charset="-128"/>
              </a:rPr>
              <a:t>test assumptions (e.g. normal distributions or skewed?)</a:t>
            </a:r>
          </a:p>
          <a:p>
            <a:pPr lvl="1" eaLnBrk="1" hangingPunct="1">
              <a:lnSpc>
                <a:spcPct val="90000"/>
              </a:lnSpc>
            </a:pPr>
            <a:r>
              <a:rPr lang="en-US" altLang="en-US" sz="2400" dirty="0">
                <a:latin typeface="+mj-lt"/>
                <a:ea typeface="ＭＳ Ｐゴシック" panose="020B0600070205080204" pitchFamily="34" charset="-128"/>
              </a:rPr>
              <a:t>identify useful raw data &amp; transforms (e.g. log(x))</a:t>
            </a:r>
          </a:p>
          <a:p>
            <a:pPr eaLnBrk="1" hangingPunct="1">
              <a:lnSpc>
                <a:spcPct val="90000"/>
              </a:lnSpc>
            </a:pPr>
            <a:endParaRPr lang="en-US" altLang="en-US" sz="2400" i="1" dirty="0">
              <a:latin typeface="+mj-lt"/>
              <a:ea typeface="ＭＳ Ｐゴシック" panose="020B0600070205080204" pitchFamily="34" charset="-128"/>
            </a:endParaRPr>
          </a:p>
          <a:p>
            <a:pPr eaLnBrk="1" hangingPunct="1">
              <a:lnSpc>
                <a:spcPct val="90000"/>
              </a:lnSpc>
            </a:pPr>
            <a:r>
              <a:rPr lang="en-US" altLang="en-US" sz="2400" dirty="0">
                <a:latin typeface="+mj-lt"/>
                <a:ea typeface="ＭＳ Ｐゴシック" panose="020B0600070205080204" pitchFamily="34" charset="-128"/>
              </a:rPr>
              <a:t>Bottom line: it is always well worth looking at your data!</a:t>
            </a:r>
          </a:p>
        </p:txBody>
      </p:sp>
    </p:spTree>
    <p:extLst>
      <p:ext uri="{BB962C8B-B14F-4D97-AF65-F5344CB8AC3E}">
        <p14:creationId xmlns:p14="http://schemas.microsoft.com/office/powerpoint/2010/main" val="19474793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80641" y="578581"/>
            <a:ext cx="11216640" cy="1411479"/>
          </a:xfrm>
        </p:spPr>
        <p:txBody>
          <a:bodyPr>
            <a:normAutofit/>
          </a:bodyPr>
          <a:lstStyle/>
          <a:p>
            <a:pPr eaLnBrk="1" hangingPunct="1"/>
            <a:r>
              <a:rPr lang="en-US" altLang="en-US" sz="4300" dirty="0">
                <a:solidFill>
                  <a:srgbClr val="CD0000"/>
                </a:solidFill>
                <a:ea typeface="ＭＳ Ｐゴシック" panose="020B0600070205080204" pitchFamily="34" charset="-128"/>
              </a:rPr>
              <a:t>Summary Statistics</a:t>
            </a:r>
          </a:p>
        </p:txBody>
      </p:sp>
      <p:sp>
        <p:nvSpPr>
          <p:cNvPr id="26628" name="Rectangle 3"/>
          <p:cNvSpPr>
            <a:spLocks noGrp="1" noChangeArrowheads="1"/>
          </p:cNvSpPr>
          <p:nvPr>
            <p:ph type="body" idx="1"/>
          </p:nvPr>
        </p:nvSpPr>
        <p:spPr>
          <a:xfrm>
            <a:off x="1417421" y="1284321"/>
            <a:ext cx="10504050" cy="6134438"/>
          </a:xfrm>
        </p:spPr>
        <p:txBody>
          <a:bodyPr/>
          <a:lstStyle/>
          <a:p>
            <a:pPr eaLnBrk="1" hangingPunct="1">
              <a:lnSpc>
                <a:spcPct val="90000"/>
              </a:lnSpc>
            </a:pPr>
            <a:r>
              <a:rPr lang="en-US" altLang="en-US" sz="2600" i="1" dirty="0">
                <a:latin typeface="+mj-lt"/>
                <a:ea typeface="ＭＳ Ｐゴシック" panose="020B0600070205080204" pitchFamily="34" charset="-128"/>
              </a:rPr>
              <a:t>not</a:t>
            </a:r>
            <a:r>
              <a:rPr lang="en-US" altLang="en-US" sz="2600" dirty="0">
                <a:latin typeface="+mj-lt"/>
                <a:ea typeface="ＭＳ Ｐゴシック" panose="020B0600070205080204" pitchFamily="34" charset="-128"/>
              </a:rPr>
              <a:t> visual</a:t>
            </a:r>
          </a:p>
          <a:p>
            <a:pPr eaLnBrk="1" hangingPunct="1">
              <a:lnSpc>
                <a:spcPct val="90000"/>
              </a:lnSpc>
            </a:pPr>
            <a:r>
              <a:rPr lang="en-US" altLang="en-US" sz="2600" dirty="0">
                <a:latin typeface="+mj-lt"/>
                <a:ea typeface="ＭＳ Ｐゴシック" panose="020B0600070205080204" pitchFamily="34" charset="-128"/>
              </a:rPr>
              <a:t>sample statistics of data X   </a:t>
            </a:r>
          </a:p>
          <a:p>
            <a:pPr lvl="1" eaLnBrk="1" hangingPunct="1">
              <a:lnSpc>
                <a:spcPct val="90000"/>
              </a:lnSpc>
            </a:pPr>
            <a:r>
              <a:rPr lang="en-US" altLang="en-US" sz="2100" dirty="0">
                <a:latin typeface="+mj-lt"/>
                <a:ea typeface="ＭＳ Ｐゴシック" panose="020B0600070205080204" pitchFamily="34" charset="-128"/>
              </a:rPr>
              <a:t>mean:   </a:t>
            </a:r>
            <a:r>
              <a:rPr lang="en-US" altLang="en-US" sz="2100" dirty="0">
                <a:latin typeface="+mj-lt"/>
                <a:ea typeface="ＭＳ Ｐゴシック" panose="020B0600070205080204" pitchFamily="34" charset="-128"/>
                <a:sym typeface="Symbol" panose="05050102010706020507" pitchFamily="18" charset="2"/>
              </a:rPr>
              <a:t> =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mode: most common value in X</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median: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dirty="0">
                <a:latin typeface="+mj-lt"/>
                <a:ea typeface="ＭＳ Ｐゴシック" panose="020B0600070205080204" pitchFamily="34" charset="-128"/>
                <a:sym typeface="Symbol" panose="05050102010706020507" pitchFamily="18" charset="2"/>
              </a:rPr>
              <a:t>=sort(X), median = </a:t>
            </a:r>
            <a:r>
              <a:rPr lang="en-US" altLang="en-US" sz="2100" b="1" dirty="0" err="1">
                <a:latin typeface="+mj-lt"/>
                <a:ea typeface="ＭＳ Ｐゴシック" panose="020B0600070205080204" pitchFamily="34" charset="-128"/>
                <a:sym typeface="Symbol" panose="05050102010706020507" pitchFamily="18" charset="2"/>
              </a:rPr>
              <a:t>X</a:t>
            </a:r>
            <a:r>
              <a:rPr lang="en-US" altLang="en-US" sz="2100" baseline="-25000" dirty="0" err="1">
                <a:latin typeface="+mj-lt"/>
                <a:ea typeface="ＭＳ Ｐゴシック" panose="020B0600070205080204" pitchFamily="34" charset="-128"/>
                <a:sym typeface="Symbol" panose="05050102010706020507" pitchFamily="18" charset="2"/>
              </a:rPr>
              <a:t>n</a:t>
            </a:r>
            <a:r>
              <a:rPr lang="en-US" altLang="en-US" sz="2100" baseline="-25000" dirty="0">
                <a:latin typeface="+mj-lt"/>
                <a:ea typeface="ＭＳ Ｐゴシック" panose="020B0600070205080204" pitchFamily="34" charset="-128"/>
                <a:sym typeface="Symbol" panose="05050102010706020507" pitchFamily="18" charset="2"/>
              </a:rPr>
              <a:t>/2</a:t>
            </a:r>
            <a:r>
              <a:rPr lang="en-US" altLang="en-US" sz="2100" dirty="0">
                <a:latin typeface="+mj-lt"/>
                <a:ea typeface="ＭＳ Ｐゴシック" panose="020B0600070205080204" pitchFamily="34" charset="-128"/>
                <a:sym typeface="Symbol" panose="05050102010706020507" pitchFamily="18" charset="2"/>
              </a:rPr>
              <a:t> (half below, half above)</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quartiles of sorted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dirty="0">
                <a:latin typeface="+mj-lt"/>
                <a:ea typeface="ＭＳ Ｐゴシック" panose="020B0600070205080204" pitchFamily="34" charset="-128"/>
                <a:sym typeface="Symbol" panose="05050102010706020507" pitchFamily="18" charset="2"/>
              </a:rPr>
              <a:t>: Q1 value =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baseline="-25000" dirty="0">
                <a:latin typeface="+mj-lt"/>
                <a:ea typeface="ＭＳ Ｐゴシック" panose="020B0600070205080204" pitchFamily="34" charset="-128"/>
                <a:sym typeface="Symbol" panose="05050102010706020507" pitchFamily="18" charset="2"/>
              </a:rPr>
              <a:t>0.25n</a:t>
            </a:r>
            <a:r>
              <a:rPr lang="en-US" altLang="en-US" sz="2100" dirty="0">
                <a:latin typeface="+mj-lt"/>
                <a:ea typeface="ＭＳ Ｐゴシック" panose="020B0600070205080204" pitchFamily="34" charset="-128"/>
                <a:sym typeface="Symbol" panose="05050102010706020507" pitchFamily="18" charset="2"/>
              </a:rPr>
              <a:t> , Q3 value = </a:t>
            </a:r>
            <a:r>
              <a:rPr lang="en-US" altLang="en-US" sz="2100" b="1" dirty="0">
                <a:latin typeface="+mj-lt"/>
                <a:ea typeface="ＭＳ Ｐゴシック" panose="020B0600070205080204" pitchFamily="34" charset="-128"/>
                <a:sym typeface="Symbol" panose="05050102010706020507" pitchFamily="18" charset="2"/>
              </a:rPr>
              <a:t>X</a:t>
            </a:r>
            <a:r>
              <a:rPr lang="en-US" altLang="en-US" sz="2100" baseline="-25000" dirty="0">
                <a:latin typeface="+mj-lt"/>
                <a:ea typeface="ＭＳ Ｐゴシック" panose="020B0600070205080204" pitchFamily="34" charset="-128"/>
                <a:sym typeface="Symbol" panose="05050102010706020507" pitchFamily="18" charset="2"/>
              </a:rPr>
              <a:t>0.75 n</a:t>
            </a:r>
            <a:r>
              <a:rPr lang="en-US" altLang="en-US" sz="21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interquartile range:   value(Q3) - value(Q1)</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range:                       max(X) - min(X)  =  </a:t>
            </a:r>
            <a:r>
              <a:rPr lang="en-US" altLang="en-US" sz="1900" b="1" dirty="0" err="1">
                <a:latin typeface="+mj-lt"/>
                <a:ea typeface="ＭＳ Ｐゴシック" panose="020B0600070205080204" pitchFamily="34" charset="-128"/>
                <a:sym typeface="Symbol" panose="05050102010706020507" pitchFamily="18" charset="2"/>
              </a:rPr>
              <a:t>X</a:t>
            </a:r>
            <a:r>
              <a:rPr lang="en-US" altLang="en-US" sz="1900" baseline="-25000" dirty="0" err="1">
                <a:latin typeface="+mj-lt"/>
                <a:ea typeface="ＭＳ Ｐゴシック" panose="020B0600070205080204" pitchFamily="34" charset="-128"/>
                <a:sym typeface="Symbol" panose="05050102010706020507" pitchFamily="18" charset="2"/>
              </a:rPr>
              <a:t>n</a:t>
            </a:r>
            <a:r>
              <a:rPr lang="en-US" altLang="en-US" sz="1900" dirty="0">
                <a:latin typeface="+mj-lt"/>
                <a:ea typeface="ＭＳ Ｐゴシック" panose="020B0600070205080204" pitchFamily="34" charset="-128"/>
                <a:sym typeface="Symbol" panose="05050102010706020507" pitchFamily="18" charset="2"/>
              </a:rPr>
              <a:t> - </a:t>
            </a:r>
            <a:r>
              <a:rPr lang="en-US" altLang="en-US" sz="1900" b="1" dirty="0">
                <a:latin typeface="+mj-lt"/>
                <a:ea typeface="ＭＳ Ｐゴシック" panose="020B0600070205080204" pitchFamily="34" charset="-128"/>
                <a:sym typeface="Symbol" panose="05050102010706020507" pitchFamily="18" charset="2"/>
              </a:rPr>
              <a:t>X</a:t>
            </a:r>
            <a:r>
              <a:rPr lang="en-US" altLang="en-US" sz="1900" baseline="-25000" dirty="0">
                <a:latin typeface="+mj-lt"/>
                <a:ea typeface="ＭＳ Ｐゴシック" panose="020B0600070205080204" pitchFamily="34" charset="-128"/>
                <a:sym typeface="Symbol" panose="05050102010706020507" pitchFamily="18" charset="2"/>
              </a:rPr>
              <a:t>1</a:t>
            </a:r>
            <a:endParaRPr lang="en-US" altLang="en-US" sz="1900" dirty="0">
              <a:latin typeface="+mj-lt"/>
              <a:ea typeface="ＭＳ Ｐゴシック" panose="020B0600070205080204" pitchFamily="34" charset="-128"/>
              <a:sym typeface="Symbol" panose="05050102010706020507" pitchFamily="18" charset="2"/>
            </a:endParaRP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variance: </a:t>
            </a:r>
            <a:r>
              <a:rPr lang="en-US" altLang="en-US" sz="2100" baseline="30000" dirty="0">
                <a:latin typeface="+mj-lt"/>
                <a:ea typeface="ＭＳ Ｐゴシック" panose="020B0600070205080204" pitchFamily="34" charset="-128"/>
                <a:sym typeface="Symbol" panose="05050102010706020507" pitchFamily="18" charset="2"/>
              </a:rPr>
              <a:t>2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u="sng" dirty="0">
                <a:latin typeface="+mj-lt"/>
                <a:ea typeface="ＭＳ Ｐゴシック" panose="020B0600070205080204" pitchFamily="34" charset="-128"/>
                <a:sym typeface="Symbol" panose="05050102010706020507" pitchFamily="18" charset="2"/>
              </a:rPr>
              <a:t></a:t>
            </a:r>
            <a:r>
              <a:rPr lang="en-US" altLang="en-US" sz="2100" dirty="0">
                <a:latin typeface="+mj-lt"/>
                <a:ea typeface="ＭＳ Ｐゴシック" panose="020B0600070205080204" pitchFamily="34" charset="-128"/>
                <a:sym typeface="Symbol" panose="05050102010706020507" pitchFamily="18" charset="2"/>
              </a:rPr>
              <a:t>)</a:t>
            </a:r>
            <a:r>
              <a:rPr lang="en-US" altLang="en-US" sz="2100" baseline="30000" dirty="0">
                <a:latin typeface="+mj-lt"/>
                <a:ea typeface="ＭＳ Ｐゴシック" panose="020B0600070205080204" pitchFamily="34" charset="-128"/>
                <a:sym typeface="Symbol" panose="05050102010706020507" pitchFamily="18" charset="2"/>
              </a:rPr>
              <a:t>2 </a:t>
            </a:r>
            <a:r>
              <a:rPr lang="en-US" altLang="en-US" sz="21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100" dirty="0" err="1">
                <a:latin typeface="+mj-lt"/>
                <a:ea typeface="ＭＳ Ｐゴシック" panose="020B0600070205080204" pitchFamily="34" charset="-128"/>
                <a:sym typeface="Symbol" panose="05050102010706020507" pitchFamily="18" charset="2"/>
              </a:rPr>
              <a:t>skewness</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30000" dirty="0">
                <a:latin typeface="+mj-lt"/>
                <a:ea typeface="ＭＳ Ｐゴシック" panose="020B0600070205080204" pitchFamily="34" charset="-128"/>
                <a:sym typeface="Symbol" panose="05050102010706020507" pitchFamily="18" charset="2"/>
              </a:rPr>
              <a:t>3</a:t>
            </a:r>
            <a:r>
              <a:rPr lang="en-US" altLang="en-US" sz="2100" dirty="0">
                <a:latin typeface="+mj-lt"/>
                <a:ea typeface="ＭＳ Ｐゴシック" panose="020B0600070205080204" pitchFamily="34" charset="-128"/>
                <a:sym typeface="Symbol" panose="05050102010706020507" pitchFamily="18" charset="2"/>
              </a:rPr>
              <a:t>  /  [ (</a:t>
            </a:r>
            <a:r>
              <a:rPr lang="en-US" altLang="en-US" sz="2100" baseline="-25000" dirty="0" err="1">
                <a:latin typeface="+mj-lt"/>
                <a:ea typeface="ＭＳ Ｐゴシック" panose="020B0600070205080204" pitchFamily="34" charset="-128"/>
                <a:sym typeface="Symbol" panose="05050102010706020507" pitchFamily="18" charset="2"/>
              </a:rPr>
              <a:t>i</a:t>
            </a:r>
            <a:r>
              <a:rPr lang="en-US" altLang="en-US" sz="2100" dirty="0">
                <a:latin typeface="+mj-lt"/>
                <a:ea typeface="ＭＳ Ｐゴシック" panose="020B0600070205080204" pitchFamily="34" charset="-128"/>
                <a:sym typeface="Symbol" panose="05050102010706020507" pitchFamily="18" charset="2"/>
              </a:rPr>
              <a:t> (X</a:t>
            </a:r>
            <a:r>
              <a:rPr lang="en-US" altLang="en-US" sz="2100" baseline="-25000" dirty="0">
                <a:latin typeface="+mj-lt"/>
                <a:ea typeface="ＭＳ Ｐゴシック" panose="020B0600070205080204" pitchFamily="34" charset="-128"/>
                <a:sym typeface="Symbol" panose="05050102010706020507" pitchFamily="18" charset="2"/>
              </a:rPr>
              <a:t>i </a:t>
            </a:r>
            <a:r>
              <a:rPr lang="en-US" altLang="en-US" sz="2100" dirty="0">
                <a:latin typeface="+mj-lt"/>
                <a:ea typeface="ＭＳ Ｐゴシック" panose="020B0600070205080204" pitchFamily="34" charset="-128"/>
                <a:sym typeface="Symbol" panose="05050102010706020507" pitchFamily="18" charset="2"/>
              </a:rPr>
              <a:t>- )</a:t>
            </a:r>
            <a:r>
              <a:rPr lang="en-US" altLang="en-US" sz="2100" baseline="30000" dirty="0">
                <a:latin typeface="+mj-lt"/>
                <a:ea typeface="ＭＳ Ｐゴシック" panose="020B0600070205080204" pitchFamily="34" charset="-128"/>
                <a:sym typeface="Symbol" panose="05050102010706020507" pitchFamily="18" charset="2"/>
              </a:rPr>
              <a:t>2</a:t>
            </a:r>
            <a:r>
              <a:rPr lang="en-US" altLang="en-US" sz="2100" dirty="0">
                <a:latin typeface="+mj-lt"/>
                <a:ea typeface="ＭＳ Ｐゴシック" panose="020B0600070205080204" pitchFamily="34" charset="-128"/>
                <a:sym typeface="Symbol" panose="05050102010706020507" pitchFamily="18" charset="2"/>
              </a:rPr>
              <a:t>)</a:t>
            </a:r>
            <a:r>
              <a:rPr lang="en-US" altLang="en-US" sz="2100" baseline="30000" dirty="0">
                <a:latin typeface="+mj-lt"/>
                <a:ea typeface="ＭＳ Ｐゴシック" panose="020B0600070205080204" pitchFamily="34" charset="-128"/>
                <a:sym typeface="Symbol" panose="05050102010706020507" pitchFamily="18" charset="2"/>
              </a:rPr>
              <a:t>3/2 </a:t>
            </a:r>
            <a:r>
              <a:rPr lang="en-US" altLang="en-US" sz="21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900" dirty="0">
                <a:latin typeface="+mj-lt"/>
                <a:ea typeface="ＭＳ Ｐゴシック" panose="020B0600070205080204" pitchFamily="34" charset="-128"/>
                <a:sym typeface="Symbol" panose="05050102010706020507" pitchFamily="18" charset="2"/>
              </a:rPr>
              <a:t>zero if symmetric; right-skewed more common (what kind of data is right skewed?)</a:t>
            </a:r>
          </a:p>
          <a:p>
            <a:pPr lvl="1" eaLnBrk="1" hangingPunct="1">
              <a:lnSpc>
                <a:spcPct val="90000"/>
              </a:lnSpc>
            </a:pPr>
            <a:r>
              <a:rPr lang="en-US" altLang="en-US" sz="2100" dirty="0">
                <a:latin typeface="+mj-lt"/>
                <a:ea typeface="ＭＳ Ｐゴシック" panose="020B0600070205080204" pitchFamily="34" charset="-128"/>
                <a:sym typeface="Symbol" panose="05050102010706020507" pitchFamily="18" charset="2"/>
              </a:rPr>
              <a:t>number of distinct values for a variable (see unique() in R</a:t>
            </a:r>
            <a:r>
              <a:rPr lang="en-US" altLang="en-US" sz="2100" dirty="0" smtClean="0">
                <a:latin typeface="+mj-lt"/>
                <a:ea typeface="ＭＳ Ｐゴシック" panose="020B0600070205080204" pitchFamily="34" charset="-128"/>
                <a:sym typeface="Symbol" panose="05050102010706020507" pitchFamily="18" charset="2"/>
              </a:rPr>
              <a:t>)</a:t>
            </a:r>
            <a:endParaRPr lang="en-US" altLang="en-US" sz="2100" dirty="0">
              <a:latin typeface="+mj-lt"/>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28614165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32056" y="565385"/>
            <a:ext cx="11734800" cy="711200"/>
          </a:xfrm>
        </p:spPr>
        <p:txBody>
          <a:bodyPr/>
          <a:lstStyle/>
          <a:p>
            <a:r>
              <a:rPr lang="en-US" sz="4300" dirty="0">
                <a:solidFill>
                  <a:srgbClr val="CD0000"/>
                </a:solidFill>
              </a:rPr>
              <a:t>Types of Variables</a:t>
            </a:r>
          </a:p>
        </p:txBody>
      </p:sp>
      <p:sp>
        <p:nvSpPr>
          <p:cNvPr id="21507" name="Rectangle 3"/>
          <p:cNvSpPr>
            <a:spLocks noGrp="1" noChangeArrowheads="1"/>
          </p:cNvSpPr>
          <p:nvPr>
            <p:ph type="body" idx="1"/>
          </p:nvPr>
        </p:nvSpPr>
        <p:spPr>
          <a:xfrm>
            <a:off x="632057" y="1680308"/>
            <a:ext cx="11734800" cy="4767384"/>
          </a:xfrm>
        </p:spPr>
        <p:txBody>
          <a:bodyPr/>
          <a:lstStyle/>
          <a:p>
            <a:pPr>
              <a:lnSpc>
                <a:spcPct val="90000"/>
              </a:lnSpc>
            </a:pPr>
            <a:r>
              <a:rPr lang="en-US" sz="2800" dirty="0">
                <a:latin typeface="+mj-lt"/>
              </a:rPr>
              <a:t>Continuous variables:</a:t>
            </a:r>
          </a:p>
          <a:p>
            <a:pPr lvl="1">
              <a:lnSpc>
                <a:spcPct val="90000"/>
              </a:lnSpc>
            </a:pPr>
            <a:r>
              <a:rPr lang="en-US" sz="2800" dirty="0">
                <a:latin typeface="+mj-lt"/>
              </a:rPr>
              <a:t>Always numeric</a:t>
            </a:r>
          </a:p>
          <a:p>
            <a:pPr lvl="1">
              <a:lnSpc>
                <a:spcPct val="90000"/>
              </a:lnSpc>
            </a:pPr>
            <a:r>
              <a:rPr lang="en-US" sz="2800" dirty="0">
                <a:latin typeface="+mj-lt"/>
              </a:rPr>
              <a:t>Can be any number, positive or negative</a:t>
            </a:r>
          </a:p>
          <a:p>
            <a:pPr lvl="1">
              <a:lnSpc>
                <a:spcPct val="90000"/>
              </a:lnSpc>
            </a:pPr>
            <a:r>
              <a:rPr lang="en-US" sz="2800" dirty="0">
                <a:latin typeface="+mj-lt"/>
              </a:rPr>
              <a:t>Examples: age in years, weight, blood pressure readings, temperature, concentrations of pollutants and other measurements</a:t>
            </a:r>
          </a:p>
          <a:p>
            <a:pPr>
              <a:lnSpc>
                <a:spcPct val="90000"/>
              </a:lnSpc>
            </a:pPr>
            <a:r>
              <a:rPr lang="en-US" sz="2800" dirty="0">
                <a:latin typeface="+mj-lt"/>
              </a:rPr>
              <a:t>Categorical variables:</a:t>
            </a:r>
          </a:p>
          <a:p>
            <a:pPr lvl="1">
              <a:lnSpc>
                <a:spcPct val="90000"/>
              </a:lnSpc>
            </a:pPr>
            <a:r>
              <a:rPr lang="en-US" sz="2800" dirty="0">
                <a:latin typeface="+mj-lt"/>
              </a:rPr>
              <a:t>Information that can be sorted into categories</a:t>
            </a:r>
          </a:p>
          <a:p>
            <a:pPr lvl="1">
              <a:lnSpc>
                <a:spcPct val="90000"/>
              </a:lnSpc>
            </a:pPr>
            <a:r>
              <a:rPr lang="en-US" sz="2800" dirty="0">
                <a:latin typeface="+mj-lt"/>
              </a:rPr>
              <a:t>Types of categorical variables – ordinal, nominal and dichotomous (binary)</a:t>
            </a:r>
          </a:p>
        </p:txBody>
      </p:sp>
    </p:spTree>
    <p:extLst>
      <p:ext uri="{BB962C8B-B14F-4D97-AF65-F5344CB8AC3E}">
        <p14:creationId xmlns:p14="http://schemas.microsoft.com/office/powerpoint/2010/main" val="125623801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32056" y="532459"/>
            <a:ext cx="11734800" cy="711200"/>
          </a:xfrm>
        </p:spPr>
        <p:txBody>
          <a:bodyPr/>
          <a:lstStyle/>
          <a:p>
            <a:r>
              <a:rPr lang="en-US" sz="4300" dirty="0">
                <a:solidFill>
                  <a:srgbClr val="CD0000"/>
                </a:solidFill>
              </a:rPr>
              <a:t>Categorical </a:t>
            </a:r>
            <a:r>
              <a:rPr lang="en-US" sz="4300" dirty="0">
                <a:solidFill>
                  <a:srgbClr val="CD0000"/>
                </a:solidFill>
              </a:rPr>
              <a:t>Variables: </a:t>
            </a:r>
            <a:r>
              <a:rPr lang="en-US" sz="3800" dirty="0">
                <a:solidFill>
                  <a:srgbClr val="CD0000"/>
                </a:solidFill>
              </a:rPr>
              <a:t>Ordinal </a:t>
            </a:r>
            <a:r>
              <a:rPr lang="en-US" sz="3800" dirty="0">
                <a:solidFill>
                  <a:srgbClr val="CD0000"/>
                </a:solidFill>
              </a:rPr>
              <a:t>Variables</a:t>
            </a:r>
          </a:p>
        </p:txBody>
      </p:sp>
      <p:sp>
        <p:nvSpPr>
          <p:cNvPr id="114691" name="Rectangle 3"/>
          <p:cNvSpPr>
            <a:spLocks noGrp="1" noChangeArrowheads="1"/>
          </p:cNvSpPr>
          <p:nvPr>
            <p:ph type="body" idx="1"/>
          </p:nvPr>
        </p:nvSpPr>
        <p:spPr>
          <a:xfrm>
            <a:off x="632056" y="1753577"/>
            <a:ext cx="11734801" cy="5060461"/>
          </a:xfrm>
        </p:spPr>
        <p:txBody>
          <a:bodyPr/>
          <a:lstStyle/>
          <a:p>
            <a:pPr>
              <a:lnSpc>
                <a:spcPct val="90000"/>
              </a:lnSpc>
            </a:pPr>
            <a:r>
              <a:rPr lang="en-US" sz="2800" dirty="0">
                <a:latin typeface="+mj-lt"/>
              </a:rPr>
              <a:t>Ordinal variable—a categorical variable with some intrinsic order or numeric value</a:t>
            </a:r>
          </a:p>
          <a:p>
            <a:pPr>
              <a:lnSpc>
                <a:spcPct val="90000"/>
              </a:lnSpc>
            </a:pPr>
            <a:r>
              <a:rPr lang="en-US" sz="2800" dirty="0">
                <a:latin typeface="+mj-lt"/>
              </a:rPr>
              <a:t>Examples of ordinal variables:</a:t>
            </a:r>
          </a:p>
          <a:p>
            <a:pPr lvl="1">
              <a:lnSpc>
                <a:spcPct val="90000"/>
              </a:lnSpc>
            </a:pPr>
            <a:r>
              <a:rPr lang="en-US" sz="2800" dirty="0">
                <a:latin typeface="+mj-lt"/>
              </a:rPr>
              <a:t>Education (no high school degree, HS degree, some college, college degree)</a:t>
            </a:r>
          </a:p>
          <a:p>
            <a:pPr lvl="1">
              <a:lnSpc>
                <a:spcPct val="90000"/>
              </a:lnSpc>
            </a:pPr>
            <a:r>
              <a:rPr lang="en-US" sz="2800" dirty="0">
                <a:latin typeface="+mj-lt"/>
              </a:rPr>
              <a:t>Agreement (strongly disagree, disagree, neutral, agree, strongly agree)</a:t>
            </a:r>
          </a:p>
          <a:p>
            <a:pPr lvl="1">
              <a:lnSpc>
                <a:spcPct val="90000"/>
              </a:lnSpc>
            </a:pPr>
            <a:r>
              <a:rPr lang="en-US" sz="2800" dirty="0">
                <a:latin typeface="+mj-lt"/>
              </a:rPr>
              <a:t>Rating (excellent, good, fair, poor)</a:t>
            </a:r>
          </a:p>
          <a:p>
            <a:pPr lvl="1">
              <a:lnSpc>
                <a:spcPct val="90000"/>
              </a:lnSpc>
            </a:pPr>
            <a:r>
              <a:rPr lang="en-US" sz="2800" dirty="0">
                <a:latin typeface="+mj-lt"/>
              </a:rPr>
              <a:t>Frequency (always, often, sometimes, never)</a:t>
            </a:r>
          </a:p>
          <a:p>
            <a:pPr lvl="1">
              <a:lnSpc>
                <a:spcPct val="90000"/>
              </a:lnSpc>
            </a:pPr>
            <a:r>
              <a:rPr lang="en-US" sz="2800" dirty="0">
                <a:latin typeface="+mj-lt"/>
              </a:rPr>
              <a:t>Any other scale (“On a scale of 1 to 5...”)</a:t>
            </a:r>
          </a:p>
        </p:txBody>
      </p:sp>
    </p:spTree>
    <p:extLst>
      <p:ext uri="{BB962C8B-B14F-4D97-AF65-F5344CB8AC3E}">
        <p14:creationId xmlns:p14="http://schemas.microsoft.com/office/powerpoint/2010/main" val="96922781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23349" y="555977"/>
            <a:ext cx="11734800" cy="711200"/>
          </a:xfrm>
        </p:spPr>
        <p:txBody>
          <a:bodyPr>
            <a:normAutofit fontScale="90000"/>
          </a:bodyPr>
          <a:lstStyle/>
          <a:p>
            <a:r>
              <a:rPr lang="en-US" sz="4300" dirty="0">
                <a:solidFill>
                  <a:srgbClr val="CD0000"/>
                </a:solidFill>
              </a:rPr>
              <a:t>Categorical </a:t>
            </a:r>
            <a:r>
              <a:rPr lang="en-US" sz="4300" dirty="0">
                <a:solidFill>
                  <a:srgbClr val="CD0000"/>
                </a:solidFill>
              </a:rPr>
              <a:t>Variables: Nominal </a:t>
            </a:r>
            <a:r>
              <a:rPr lang="en-US" sz="4300" dirty="0">
                <a:solidFill>
                  <a:srgbClr val="CD0000"/>
                </a:solidFill>
              </a:rPr>
              <a:t>Variables</a:t>
            </a:r>
          </a:p>
        </p:txBody>
      </p:sp>
      <p:sp>
        <p:nvSpPr>
          <p:cNvPr id="115715" name="Rectangle 3"/>
          <p:cNvSpPr>
            <a:spLocks noGrp="1" noChangeArrowheads="1"/>
          </p:cNvSpPr>
          <p:nvPr>
            <p:ph type="body" idx="1"/>
          </p:nvPr>
        </p:nvSpPr>
        <p:spPr>
          <a:xfrm>
            <a:off x="632056" y="1655884"/>
            <a:ext cx="11734801" cy="3809999"/>
          </a:xfrm>
        </p:spPr>
        <p:txBody>
          <a:bodyPr/>
          <a:lstStyle/>
          <a:p>
            <a:pPr>
              <a:lnSpc>
                <a:spcPct val="90000"/>
              </a:lnSpc>
            </a:pPr>
            <a:r>
              <a:rPr lang="en-US" sz="2800" dirty="0">
                <a:latin typeface="+mj-lt"/>
              </a:rPr>
              <a:t>Nominal variable – a categorical variable </a:t>
            </a:r>
            <a:r>
              <a:rPr lang="en-US" sz="2800" i="1" dirty="0">
                <a:latin typeface="+mj-lt"/>
              </a:rPr>
              <a:t>without</a:t>
            </a:r>
            <a:r>
              <a:rPr lang="en-US" sz="2800" dirty="0">
                <a:latin typeface="+mj-lt"/>
              </a:rPr>
              <a:t> an intrinsic order</a:t>
            </a:r>
          </a:p>
          <a:p>
            <a:pPr>
              <a:lnSpc>
                <a:spcPct val="90000"/>
              </a:lnSpc>
            </a:pPr>
            <a:r>
              <a:rPr lang="en-US" sz="2800" dirty="0">
                <a:latin typeface="+mj-lt"/>
              </a:rPr>
              <a:t>Examples of nominal variables:</a:t>
            </a:r>
          </a:p>
          <a:p>
            <a:pPr lvl="1">
              <a:lnSpc>
                <a:spcPct val="90000"/>
              </a:lnSpc>
            </a:pPr>
            <a:r>
              <a:rPr lang="en-US" sz="2800" dirty="0">
                <a:latin typeface="+mj-lt"/>
              </a:rPr>
              <a:t>Where a person lives in the U.S. (Northeast, South, Midwest, etc.)</a:t>
            </a:r>
          </a:p>
          <a:p>
            <a:pPr lvl="1">
              <a:lnSpc>
                <a:spcPct val="90000"/>
              </a:lnSpc>
            </a:pPr>
            <a:r>
              <a:rPr lang="en-US" sz="2800" dirty="0">
                <a:latin typeface="+mj-lt"/>
              </a:rPr>
              <a:t>Sex (male, female)</a:t>
            </a:r>
          </a:p>
          <a:p>
            <a:pPr lvl="1">
              <a:lnSpc>
                <a:spcPct val="90000"/>
              </a:lnSpc>
            </a:pPr>
            <a:r>
              <a:rPr lang="en-US" sz="2800" dirty="0">
                <a:latin typeface="+mj-lt"/>
              </a:rPr>
              <a:t>Nationality (American, Mexican, French)</a:t>
            </a:r>
          </a:p>
          <a:p>
            <a:pPr lvl="1">
              <a:lnSpc>
                <a:spcPct val="90000"/>
              </a:lnSpc>
            </a:pPr>
            <a:r>
              <a:rPr lang="en-US" sz="2800" dirty="0">
                <a:latin typeface="+mj-lt"/>
              </a:rPr>
              <a:t>Race/ethnicity (African American, Hispanic, White, Asian American)</a:t>
            </a:r>
          </a:p>
          <a:p>
            <a:pPr lvl="1">
              <a:lnSpc>
                <a:spcPct val="90000"/>
              </a:lnSpc>
            </a:pPr>
            <a:r>
              <a:rPr lang="en-US" sz="2800" dirty="0">
                <a:latin typeface="+mj-lt"/>
              </a:rPr>
              <a:t>Favorite pet (dog, cat, fish, snake)</a:t>
            </a:r>
          </a:p>
        </p:txBody>
      </p:sp>
    </p:spTree>
    <p:extLst>
      <p:ext uri="{BB962C8B-B14F-4D97-AF65-F5344CB8AC3E}">
        <p14:creationId xmlns:p14="http://schemas.microsoft.com/office/powerpoint/2010/main" val="13908242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32056" y="588903"/>
            <a:ext cx="11734800" cy="711200"/>
          </a:xfrm>
        </p:spPr>
        <p:txBody>
          <a:bodyPr/>
          <a:lstStyle/>
          <a:p>
            <a:r>
              <a:rPr lang="en-US" sz="4300" dirty="0">
                <a:solidFill>
                  <a:srgbClr val="CD0000"/>
                </a:solidFill>
              </a:rPr>
              <a:t>Categorical </a:t>
            </a:r>
            <a:r>
              <a:rPr lang="en-US" sz="4300" dirty="0">
                <a:solidFill>
                  <a:srgbClr val="CD0000"/>
                </a:solidFill>
              </a:rPr>
              <a:t>Variables: </a:t>
            </a:r>
            <a:r>
              <a:rPr lang="en-US" sz="3800" dirty="0">
                <a:solidFill>
                  <a:srgbClr val="CD0000"/>
                </a:solidFill>
              </a:rPr>
              <a:t>Dichotomous </a:t>
            </a:r>
            <a:r>
              <a:rPr lang="en-US" sz="3800" dirty="0">
                <a:solidFill>
                  <a:srgbClr val="CD0000"/>
                </a:solidFill>
              </a:rPr>
              <a:t>Variables</a:t>
            </a:r>
          </a:p>
        </p:txBody>
      </p:sp>
      <p:sp>
        <p:nvSpPr>
          <p:cNvPr id="116739" name="Rectangle 3"/>
          <p:cNvSpPr>
            <a:spLocks noGrp="1" noChangeArrowheads="1"/>
          </p:cNvSpPr>
          <p:nvPr>
            <p:ph type="body" idx="1"/>
          </p:nvPr>
        </p:nvSpPr>
        <p:spPr>
          <a:xfrm>
            <a:off x="632056" y="1631461"/>
            <a:ext cx="11734801" cy="3809999"/>
          </a:xfrm>
        </p:spPr>
        <p:txBody>
          <a:bodyPr/>
          <a:lstStyle/>
          <a:p>
            <a:r>
              <a:rPr lang="en-US" sz="2800" dirty="0">
                <a:latin typeface="+mj-lt"/>
              </a:rPr>
              <a:t>Dichotomous (or binary) variables – a categorical variable with only 2 levels of categories</a:t>
            </a:r>
          </a:p>
          <a:p>
            <a:pPr lvl="1"/>
            <a:r>
              <a:rPr lang="en-US" sz="2800" dirty="0">
                <a:latin typeface="+mj-lt"/>
              </a:rPr>
              <a:t>Often represents the answer to a yes or no question</a:t>
            </a:r>
          </a:p>
          <a:p>
            <a:r>
              <a:rPr lang="en-US" sz="2800" dirty="0">
                <a:latin typeface="+mj-lt"/>
              </a:rPr>
              <a:t>For example:</a:t>
            </a:r>
          </a:p>
          <a:p>
            <a:pPr lvl="1"/>
            <a:r>
              <a:rPr lang="en-US" sz="2800" dirty="0">
                <a:latin typeface="+mj-lt"/>
              </a:rPr>
              <a:t>“Did you attend the church picnic on May 24?”</a:t>
            </a:r>
          </a:p>
          <a:p>
            <a:pPr lvl="1"/>
            <a:r>
              <a:rPr lang="en-US" sz="2800" dirty="0">
                <a:latin typeface="+mj-lt"/>
              </a:rPr>
              <a:t>“Did you eat potato salad at the picnic?”</a:t>
            </a:r>
          </a:p>
          <a:p>
            <a:pPr lvl="1"/>
            <a:r>
              <a:rPr lang="en-US" sz="2800" dirty="0">
                <a:latin typeface="+mj-lt"/>
              </a:rPr>
              <a:t>Anything with only 2 categories </a:t>
            </a:r>
          </a:p>
        </p:txBody>
      </p:sp>
    </p:spTree>
    <p:extLst>
      <p:ext uri="{BB962C8B-B14F-4D97-AF65-F5344CB8AC3E}">
        <p14:creationId xmlns:p14="http://schemas.microsoft.com/office/powerpoint/2010/main" val="1087923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632056" y="555977"/>
            <a:ext cx="11734800" cy="711200"/>
          </a:xfrm>
        </p:spPr>
        <p:txBody>
          <a:bodyPr/>
          <a:lstStyle/>
          <a:p>
            <a:pPr eaLnBrk="1" hangingPunct="1"/>
            <a:r>
              <a:rPr lang="en-US" sz="4000" dirty="0" smtClean="0">
                <a:solidFill>
                  <a:srgbClr val="CD0000"/>
                </a:solidFill>
              </a:rPr>
              <a:t>Understanding Data Via Descriptive Analysis</a:t>
            </a:r>
          </a:p>
        </p:txBody>
      </p:sp>
      <p:sp>
        <p:nvSpPr>
          <p:cNvPr id="2" name="Rectangle 3"/>
          <p:cNvSpPr>
            <a:spLocks noGrp="1" noChangeArrowheads="1"/>
          </p:cNvSpPr>
          <p:nvPr>
            <p:ph type="body" idx="1"/>
          </p:nvPr>
        </p:nvSpPr>
        <p:spPr>
          <a:xfrm>
            <a:off x="632056" y="1801518"/>
            <a:ext cx="11734801" cy="3809999"/>
          </a:xfrm>
        </p:spPr>
        <p:txBody>
          <a:bodyPr/>
          <a:lstStyle/>
          <a:p>
            <a:pPr lvl="1" eaLnBrk="1" hangingPunct="1"/>
            <a:r>
              <a:rPr lang="en-US" sz="3000" dirty="0" smtClean="0">
                <a:solidFill>
                  <a:srgbClr val="CC0000"/>
                </a:solidFill>
                <a:latin typeface="+mj-lt"/>
              </a:rPr>
              <a:t>Measures </a:t>
            </a:r>
            <a:r>
              <a:rPr lang="en-US" sz="3000" dirty="0">
                <a:solidFill>
                  <a:srgbClr val="CC0000"/>
                </a:solidFill>
                <a:latin typeface="+mj-lt"/>
              </a:rPr>
              <a:t>of central tendency:</a:t>
            </a:r>
            <a:r>
              <a:rPr lang="en-US" sz="3000" dirty="0">
                <a:latin typeface="+mj-lt"/>
              </a:rPr>
              <a:t> used to report a single piece of information that describes the most typical response to a question</a:t>
            </a:r>
          </a:p>
          <a:p>
            <a:pPr lvl="1" eaLnBrk="1" hangingPunct="1"/>
            <a:r>
              <a:rPr lang="en-US" sz="3000" dirty="0">
                <a:solidFill>
                  <a:srgbClr val="CC0000"/>
                </a:solidFill>
                <a:latin typeface="+mj-lt"/>
              </a:rPr>
              <a:t>Measures of variability:</a:t>
            </a:r>
            <a:r>
              <a:rPr lang="en-US" sz="3000" dirty="0">
                <a:latin typeface="+mj-lt"/>
              </a:rPr>
              <a:t> used to reveal the typical difference between the values in a set of values</a:t>
            </a:r>
          </a:p>
          <a:p>
            <a:pPr eaLnBrk="1" hangingPunct="1"/>
            <a:endParaRPr lang="en-US" dirty="0" smtClean="0"/>
          </a:p>
        </p:txBody>
      </p:sp>
    </p:spTree>
    <p:extLst>
      <p:ext uri="{BB962C8B-B14F-4D97-AF65-F5344CB8AC3E}">
        <p14:creationId xmlns:p14="http://schemas.microsoft.com/office/powerpoint/2010/main" val="2713790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635000" y="508940"/>
            <a:ext cx="11734800" cy="711200"/>
          </a:xfrm>
        </p:spPr>
        <p:txBody>
          <a:bodyPr/>
          <a:lstStyle/>
          <a:p>
            <a:pPr eaLnBrk="1" hangingPunct="1"/>
            <a:r>
              <a:rPr lang="en-US" sz="4000" dirty="0" smtClean="0">
                <a:solidFill>
                  <a:srgbClr val="CD0000"/>
                </a:solidFill>
              </a:rPr>
              <a:t>Understanding Data Via Descriptive Analysis</a:t>
            </a:r>
          </a:p>
        </p:txBody>
      </p:sp>
      <p:sp>
        <p:nvSpPr>
          <p:cNvPr id="21507" name="Rectangle 3"/>
          <p:cNvSpPr>
            <a:spLocks noGrp="1" noChangeArrowheads="1"/>
          </p:cNvSpPr>
          <p:nvPr>
            <p:ph type="body" idx="1"/>
          </p:nvPr>
        </p:nvSpPr>
        <p:spPr>
          <a:xfrm>
            <a:off x="2123441" y="1711524"/>
            <a:ext cx="8534400" cy="4381500"/>
          </a:xfrm>
        </p:spPr>
        <p:txBody>
          <a:bodyPr/>
          <a:lstStyle/>
          <a:p>
            <a:pPr lvl="1" eaLnBrk="1" hangingPunct="1"/>
            <a:r>
              <a:rPr lang="en-US" sz="3000" dirty="0" smtClean="0">
                <a:solidFill>
                  <a:srgbClr val="CC0000"/>
                </a:solidFill>
                <a:latin typeface="+mj-lt"/>
              </a:rPr>
              <a:t>Mode</a:t>
            </a:r>
            <a:r>
              <a:rPr lang="en-US" sz="3000" dirty="0">
                <a:solidFill>
                  <a:srgbClr val="CC0000"/>
                </a:solidFill>
                <a:latin typeface="+mj-lt"/>
              </a:rPr>
              <a:t>:</a:t>
            </a:r>
            <a:r>
              <a:rPr lang="en-US" sz="3000" dirty="0">
                <a:latin typeface="+mj-lt"/>
              </a:rPr>
              <a:t> the value in a string of numbers that occurs most often</a:t>
            </a:r>
          </a:p>
          <a:p>
            <a:pPr lvl="1" eaLnBrk="1" hangingPunct="1"/>
            <a:r>
              <a:rPr lang="en-US" sz="3000" dirty="0">
                <a:solidFill>
                  <a:srgbClr val="CC0000"/>
                </a:solidFill>
                <a:latin typeface="+mj-lt"/>
              </a:rPr>
              <a:t>Median:</a:t>
            </a:r>
            <a:r>
              <a:rPr lang="en-US" sz="3000" dirty="0">
                <a:latin typeface="+mj-lt"/>
              </a:rPr>
              <a:t> the value whose occurrence lies in the middle of a set of ordered values</a:t>
            </a:r>
          </a:p>
          <a:p>
            <a:pPr lvl="1" eaLnBrk="1" hangingPunct="1"/>
            <a:r>
              <a:rPr lang="en-US" sz="3000" dirty="0">
                <a:solidFill>
                  <a:srgbClr val="CC0000"/>
                </a:solidFill>
                <a:latin typeface="+mj-lt"/>
              </a:rPr>
              <a:t>Mean:</a:t>
            </a:r>
            <a:r>
              <a:rPr lang="en-US" sz="3000" dirty="0">
                <a:latin typeface="+mj-lt"/>
              </a:rPr>
              <a:t> sometimes referred to as the “arithmetic mean”; the average value characterizing a set of numbers</a:t>
            </a:r>
          </a:p>
          <a:p>
            <a:pPr eaLnBrk="1" hangingPunct="1"/>
            <a:endParaRPr lang="en-US" sz="3200" dirty="0"/>
          </a:p>
          <a:p>
            <a:pPr eaLnBrk="1" hangingPunct="1"/>
            <a:endParaRPr lang="en-US" dirty="0" smtClean="0"/>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21" y="5495893"/>
            <a:ext cx="2001520" cy="110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861" y="5485750"/>
            <a:ext cx="3647440" cy="111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664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Create and open an </a:t>
            </a:r>
            <a:r>
              <a:rPr lang="en-US" sz="2800" dirty="0" err="1">
                <a:solidFill>
                  <a:schemeClr val="dk1"/>
                </a:solidFill>
                <a:latin typeface="Georgia"/>
                <a:ea typeface="Georgia"/>
                <a:cs typeface="Georgia"/>
                <a:sym typeface="Georgia"/>
              </a:rPr>
              <a:t>iPython</a:t>
            </a:r>
            <a:r>
              <a:rPr lang="en-US" sz="2800" dirty="0">
                <a:solidFill>
                  <a:schemeClr val="dk1"/>
                </a:solidFill>
                <a:latin typeface="Georgia"/>
                <a:ea typeface="Georgia"/>
                <a:cs typeface="Georgia"/>
                <a:sym typeface="Georgia"/>
              </a:rPr>
              <a:t> Notebook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635000" y="532459"/>
            <a:ext cx="11734800" cy="711200"/>
          </a:xfrm>
        </p:spPr>
        <p:txBody>
          <a:bodyPr/>
          <a:lstStyle/>
          <a:p>
            <a:pPr eaLnBrk="1" hangingPunct="1"/>
            <a:r>
              <a:rPr lang="en-US" sz="4000" dirty="0" smtClean="0">
                <a:solidFill>
                  <a:srgbClr val="CD0000"/>
                </a:solidFill>
              </a:rPr>
              <a:t>Understanding Data Via Descriptive Analysis</a:t>
            </a:r>
          </a:p>
        </p:txBody>
      </p:sp>
      <p:sp>
        <p:nvSpPr>
          <p:cNvPr id="23555" name="Rectangle 3"/>
          <p:cNvSpPr>
            <a:spLocks noGrp="1" noChangeArrowheads="1"/>
          </p:cNvSpPr>
          <p:nvPr>
            <p:ph type="body" idx="1"/>
          </p:nvPr>
        </p:nvSpPr>
        <p:spPr>
          <a:xfrm>
            <a:off x="1984187" y="1800269"/>
            <a:ext cx="9518649" cy="5306845"/>
          </a:xfrm>
        </p:spPr>
        <p:txBody>
          <a:bodyPr>
            <a:normAutofit/>
          </a:bodyPr>
          <a:lstStyle/>
          <a:p>
            <a:pPr eaLnBrk="1" hangingPunct="1"/>
            <a:r>
              <a:rPr lang="en-US" dirty="0">
                <a:latin typeface="+mj-lt"/>
              </a:rPr>
              <a:t>Measures of Variability:</a:t>
            </a:r>
          </a:p>
          <a:p>
            <a:pPr lvl="1" eaLnBrk="1" hangingPunct="1"/>
            <a:r>
              <a:rPr lang="en-US" sz="3000" dirty="0">
                <a:solidFill>
                  <a:srgbClr val="CC0000"/>
                </a:solidFill>
                <a:latin typeface="+mj-lt"/>
              </a:rPr>
              <a:t>Frequency distribution</a:t>
            </a:r>
            <a:r>
              <a:rPr lang="en-US" sz="3000" dirty="0">
                <a:latin typeface="+mj-lt"/>
              </a:rPr>
              <a:t> reveals the number (percent) of occurrences of each number or set of numbers</a:t>
            </a:r>
          </a:p>
          <a:p>
            <a:pPr lvl="1" eaLnBrk="1" hangingPunct="1"/>
            <a:r>
              <a:rPr lang="en-US" sz="3000" dirty="0">
                <a:solidFill>
                  <a:srgbClr val="CC0000"/>
                </a:solidFill>
                <a:latin typeface="+mj-lt"/>
              </a:rPr>
              <a:t>Range</a:t>
            </a:r>
            <a:r>
              <a:rPr lang="en-US" sz="3000" dirty="0">
                <a:latin typeface="+mj-lt"/>
              </a:rPr>
              <a:t> identifies the maximum and minimum values in a set of numbers</a:t>
            </a:r>
          </a:p>
          <a:p>
            <a:pPr lvl="1" eaLnBrk="1" hangingPunct="1"/>
            <a:r>
              <a:rPr lang="en-US" sz="3000" dirty="0">
                <a:solidFill>
                  <a:srgbClr val="CC0000"/>
                </a:solidFill>
                <a:latin typeface="+mj-lt"/>
              </a:rPr>
              <a:t>Standard deviation</a:t>
            </a:r>
            <a:r>
              <a:rPr lang="en-US" sz="3000" dirty="0">
                <a:latin typeface="+mj-lt"/>
              </a:rPr>
              <a:t> indicates the degree of variation in a way that can be translated into a bell-shaped             curve distribution</a:t>
            </a:r>
          </a:p>
        </p:txBody>
      </p:sp>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028" y="5799046"/>
            <a:ext cx="1686560" cy="102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08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3348" y="555978"/>
            <a:ext cx="11734800" cy="711200"/>
          </a:xfrm>
        </p:spPr>
        <p:txBody>
          <a:bodyPr/>
          <a:lstStyle/>
          <a:p>
            <a:r>
              <a:rPr lang="en-US" sz="4300" dirty="0">
                <a:solidFill>
                  <a:srgbClr val="CD0000"/>
                </a:solidFill>
              </a:rPr>
              <a:t>Types of Variables</a:t>
            </a:r>
          </a:p>
        </p:txBody>
      </p:sp>
      <p:sp>
        <p:nvSpPr>
          <p:cNvPr id="21507" name="Rectangle 3"/>
          <p:cNvSpPr>
            <a:spLocks noGrp="1" noChangeArrowheads="1"/>
          </p:cNvSpPr>
          <p:nvPr>
            <p:ph type="body" idx="1"/>
          </p:nvPr>
        </p:nvSpPr>
        <p:spPr>
          <a:xfrm>
            <a:off x="632056" y="1683926"/>
            <a:ext cx="11734801" cy="3809999"/>
          </a:xfrm>
        </p:spPr>
        <p:txBody>
          <a:bodyPr/>
          <a:lstStyle/>
          <a:p>
            <a:pPr>
              <a:lnSpc>
                <a:spcPct val="90000"/>
              </a:lnSpc>
            </a:pPr>
            <a:r>
              <a:rPr lang="en-US" sz="2600" dirty="0">
                <a:latin typeface="+mj-lt"/>
              </a:rPr>
              <a:t>Types of variables indicate which estimates you can calculate and which statistical tests you should use</a:t>
            </a:r>
          </a:p>
          <a:p>
            <a:pPr>
              <a:lnSpc>
                <a:spcPct val="90000"/>
              </a:lnSpc>
            </a:pPr>
            <a:r>
              <a:rPr lang="en-US" sz="2600" dirty="0">
                <a:latin typeface="+mj-lt"/>
              </a:rPr>
              <a:t>Continuous variables:</a:t>
            </a:r>
          </a:p>
          <a:p>
            <a:pPr lvl="1">
              <a:lnSpc>
                <a:spcPct val="90000"/>
              </a:lnSpc>
            </a:pPr>
            <a:r>
              <a:rPr lang="en-US" sz="2100" dirty="0">
                <a:latin typeface="+mj-lt"/>
              </a:rPr>
              <a:t>Always numeric</a:t>
            </a:r>
          </a:p>
          <a:p>
            <a:pPr lvl="1">
              <a:lnSpc>
                <a:spcPct val="90000"/>
              </a:lnSpc>
            </a:pPr>
            <a:r>
              <a:rPr lang="en-US" sz="2100" dirty="0">
                <a:latin typeface="+mj-lt"/>
              </a:rPr>
              <a:t>Generally calculate measures such as the mean, median and standard deviation</a:t>
            </a:r>
          </a:p>
          <a:p>
            <a:pPr>
              <a:lnSpc>
                <a:spcPct val="90000"/>
              </a:lnSpc>
            </a:pPr>
            <a:r>
              <a:rPr lang="en-US" sz="2600" dirty="0">
                <a:latin typeface="+mj-lt"/>
              </a:rPr>
              <a:t>Categorical variables: </a:t>
            </a:r>
          </a:p>
          <a:p>
            <a:pPr lvl="1">
              <a:lnSpc>
                <a:spcPct val="90000"/>
              </a:lnSpc>
            </a:pPr>
            <a:r>
              <a:rPr lang="en-US" sz="2100" dirty="0">
                <a:latin typeface="+mj-lt"/>
              </a:rPr>
              <a:t>Information that can be sorted into categories</a:t>
            </a:r>
          </a:p>
          <a:p>
            <a:pPr lvl="1">
              <a:lnSpc>
                <a:spcPct val="90000"/>
              </a:lnSpc>
            </a:pPr>
            <a:r>
              <a:rPr lang="en-US" sz="2100" dirty="0">
                <a:latin typeface="+mj-lt"/>
              </a:rPr>
              <a:t>Field investigation – often interested in dichotomous or binary (2-level) categorical variables</a:t>
            </a:r>
          </a:p>
          <a:p>
            <a:pPr lvl="1">
              <a:lnSpc>
                <a:spcPct val="90000"/>
              </a:lnSpc>
            </a:pPr>
            <a:r>
              <a:rPr lang="en-US" sz="2100" dirty="0">
                <a:latin typeface="+mj-lt"/>
              </a:rPr>
              <a:t>Cannot calculate mean or median but can calculate </a:t>
            </a:r>
            <a:r>
              <a:rPr lang="en-US" sz="2100" i="1" dirty="0">
                <a:latin typeface="+mj-lt"/>
              </a:rPr>
              <a:t>risk</a:t>
            </a:r>
          </a:p>
        </p:txBody>
      </p:sp>
    </p:spTree>
    <p:extLst>
      <p:ext uri="{BB962C8B-B14F-4D97-AF65-F5344CB8AC3E}">
        <p14:creationId xmlns:p14="http://schemas.microsoft.com/office/powerpoint/2010/main" val="1187393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35000" y="555978"/>
            <a:ext cx="11734800" cy="711200"/>
          </a:xfrm>
        </p:spPr>
        <p:txBody>
          <a:bodyPr/>
          <a:lstStyle/>
          <a:p>
            <a:r>
              <a:rPr lang="en-US" sz="4300" dirty="0" err="1">
                <a:solidFill>
                  <a:srgbClr val="CD0000"/>
                </a:solidFill>
              </a:rPr>
              <a:t>Univariate</a:t>
            </a:r>
            <a:r>
              <a:rPr lang="en-US" sz="4300" dirty="0">
                <a:solidFill>
                  <a:srgbClr val="CD0000"/>
                </a:solidFill>
              </a:rPr>
              <a:t> Data Analysis</a:t>
            </a:r>
          </a:p>
        </p:txBody>
      </p:sp>
      <p:sp>
        <p:nvSpPr>
          <p:cNvPr id="143363" name="Rectangle 3"/>
          <p:cNvSpPr>
            <a:spLocks noGrp="1" noChangeArrowheads="1"/>
          </p:cNvSpPr>
          <p:nvPr>
            <p:ph type="body" idx="1"/>
          </p:nvPr>
        </p:nvSpPr>
        <p:spPr>
          <a:xfrm>
            <a:off x="635000" y="1966148"/>
            <a:ext cx="11734801" cy="3809999"/>
          </a:xfrm>
        </p:spPr>
        <p:txBody>
          <a:bodyPr/>
          <a:lstStyle/>
          <a:p>
            <a:pPr>
              <a:lnSpc>
                <a:spcPct val="80000"/>
              </a:lnSpc>
            </a:pPr>
            <a:r>
              <a:rPr lang="en-US" sz="2800" dirty="0" err="1">
                <a:latin typeface="+mj-lt"/>
              </a:rPr>
              <a:t>Univariate</a:t>
            </a:r>
            <a:r>
              <a:rPr lang="en-US" sz="2800" dirty="0">
                <a:latin typeface="+mj-lt"/>
              </a:rPr>
              <a:t> data analysis-explores each variable in a data set separately</a:t>
            </a:r>
          </a:p>
          <a:p>
            <a:pPr lvl="1">
              <a:lnSpc>
                <a:spcPct val="80000"/>
              </a:lnSpc>
            </a:pPr>
            <a:r>
              <a:rPr lang="en-US" sz="2800" dirty="0">
                <a:latin typeface="+mj-lt"/>
              </a:rPr>
              <a:t>Serves as a good method to check the quality of the data</a:t>
            </a:r>
          </a:p>
          <a:p>
            <a:pPr lvl="1">
              <a:lnSpc>
                <a:spcPct val="80000"/>
              </a:lnSpc>
            </a:pPr>
            <a:r>
              <a:rPr lang="en-US" sz="2800" dirty="0">
                <a:latin typeface="+mj-lt"/>
              </a:rPr>
              <a:t>Inconsistencies or unexpected results should be investigated using the original data as the reference point</a:t>
            </a:r>
          </a:p>
          <a:p>
            <a:pPr>
              <a:lnSpc>
                <a:spcPct val="80000"/>
              </a:lnSpc>
            </a:pPr>
            <a:r>
              <a:rPr lang="en-US" sz="2800" dirty="0">
                <a:latin typeface="+mj-lt"/>
              </a:rPr>
              <a:t>Frequencies can tell you if many study participants share a characteristic of interest (age, gender, etc.)</a:t>
            </a:r>
          </a:p>
          <a:p>
            <a:pPr lvl="1">
              <a:lnSpc>
                <a:spcPct val="80000"/>
              </a:lnSpc>
            </a:pPr>
            <a:r>
              <a:rPr lang="en-US" sz="2800" dirty="0">
                <a:latin typeface="+mj-lt"/>
              </a:rPr>
              <a:t>Graphs and tables can be helpful</a:t>
            </a:r>
          </a:p>
        </p:txBody>
      </p:sp>
    </p:spTree>
    <p:extLst>
      <p:ext uri="{BB962C8B-B14F-4D97-AF65-F5344CB8AC3E}">
        <p14:creationId xmlns:p14="http://schemas.microsoft.com/office/powerpoint/2010/main" val="300700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35000" y="532459"/>
            <a:ext cx="11734800" cy="711200"/>
          </a:xfrm>
        </p:spPr>
        <p:txBody>
          <a:bodyPr/>
          <a:lstStyle/>
          <a:p>
            <a:r>
              <a:rPr lang="en-US" sz="4300" dirty="0" err="1">
                <a:solidFill>
                  <a:srgbClr val="CD0000"/>
                </a:solidFill>
              </a:rPr>
              <a:t>Univariate</a:t>
            </a:r>
            <a:r>
              <a:rPr lang="en-US" sz="4300" dirty="0">
                <a:solidFill>
                  <a:srgbClr val="CD0000"/>
                </a:solidFill>
              </a:rPr>
              <a:t> Data </a:t>
            </a:r>
            <a:r>
              <a:rPr lang="en-US" sz="4300" dirty="0">
                <a:solidFill>
                  <a:srgbClr val="CD0000"/>
                </a:solidFill>
              </a:rPr>
              <a:t>Analysis</a:t>
            </a:r>
            <a:endParaRPr lang="en-US" sz="4300" dirty="0">
              <a:solidFill>
                <a:srgbClr val="CD0000"/>
              </a:solidFill>
            </a:endParaRPr>
          </a:p>
        </p:txBody>
      </p:sp>
      <p:sp>
        <p:nvSpPr>
          <p:cNvPr id="144387" name="Rectangle 3"/>
          <p:cNvSpPr>
            <a:spLocks noGrp="1" noChangeArrowheads="1"/>
          </p:cNvSpPr>
          <p:nvPr>
            <p:ph type="body" idx="1"/>
          </p:nvPr>
        </p:nvSpPr>
        <p:spPr>
          <a:xfrm>
            <a:off x="632056" y="1778000"/>
            <a:ext cx="11734801" cy="3809999"/>
          </a:xfrm>
        </p:spPr>
        <p:txBody>
          <a:bodyPr/>
          <a:lstStyle/>
          <a:p>
            <a:r>
              <a:rPr lang="en-US" sz="2800" dirty="0">
                <a:latin typeface="+mj-lt"/>
              </a:rPr>
              <a:t>Examining continuous variables can give you important information:</a:t>
            </a:r>
          </a:p>
          <a:p>
            <a:pPr lvl="1"/>
            <a:r>
              <a:rPr lang="en-US" sz="2800" dirty="0">
                <a:latin typeface="+mj-lt"/>
              </a:rPr>
              <a:t>Do all subjects have data, or are values missing?</a:t>
            </a:r>
          </a:p>
          <a:p>
            <a:pPr lvl="1"/>
            <a:r>
              <a:rPr lang="en-US" sz="2800" dirty="0">
                <a:latin typeface="+mj-lt"/>
              </a:rPr>
              <a:t>Are most values clumped together, or is there a lot of variation?</a:t>
            </a:r>
          </a:p>
          <a:p>
            <a:pPr lvl="1"/>
            <a:r>
              <a:rPr lang="en-US" sz="2800" dirty="0">
                <a:latin typeface="+mj-lt"/>
              </a:rPr>
              <a:t>Are there outliers?</a:t>
            </a:r>
          </a:p>
          <a:p>
            <a:pPr lvl="1"/>
            <a:r>
              <a:rPr lang="en-US" sz="2800" dirty="0">
                <a:latin typeface="+mj-lt"/>
              </a:rPr>
              <a:t>Do the minimum and maximum values make sense, or could there be mistakes in the coding?</a:t>
            </a:r>
          </a:p>
        </p:txBody>
      </p:sp>
    </p:spTree>
    <p:extLst>
      <p:ext uri="{BB962C8B-B14F-4D97-AF65-F5344CB8AC3E}">
        <p14:creationId xmlns:p14="http://schemas.microsoft.com/office/powerpoint/2010/main" val="800485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46865" y="406400"/>
            <a:ext cx="11734800" cy="711200"/>
          </a:xfrm>
        </p:spPr>
        <p:txBody>
          <a:bodyPr/>
          <a:lstStyle/>
          <a:p>
            <a:r>
              <a:rPr lang="en-US" sz="4300" dirty="0" err="1">
                <a:solidFill>
                  <a:srgbClr val="CD0000"/>
                </a:solidFill>
              </a:rPr>
              <a:t>Univariate</a:t>
            </a:r>
            <a:r>
              <a:rPr lang="en-US" sz="4300" dirty="0">
                <a:solidFill>
                  <a:srgbClr val="CD0000"/>
                </a:solidFill>
              </a:rPr>
              <a:t> Data </a:t>
            </a:r>
            <a:r>
              <a:rPr lang="en-US" sz="4300" dirty="0">
                <a:solidFill>
                  <a:srgbClr val="CD0000"/>
                </a:solidFill>
              </a:rPr>
              <a:t>Analysis</a:t>
            </a:r>
            <a:endParaRPr lang="en-US" sz="4300" dirty="0">
              <a:solidFill>
                <a:srgbClr val="CD0000"/>
              </a:solidFill>
            </a:endParaRPr>
          </a:p>
        </p:txBody>
      </p:sp>
      <p:sp>
        <p:nvSpPr>
          <p:cNvPr id="145411" name="Rectangle 3"/>
          <p:cNvSpPr>
            <a:spLocks noGrp="1" noChangeArrowheads="1"/>
          </p:cNvSpPr>
          <p:nvPr>
            <p:ph type="body" idx="1"/>
          </p:nvPr>
        </p:nvSpPr>
        <p:spPr>
          <a:xfrm>
            <a:off x="632056" y="1542815"/>
            <a:ext cx="11734801" cy="3809999"/>
          </a:xfrm>
        </p:spPr>
        <p:txBody>
          <a:bodyPr/>
          <a:lstStyle/>
          <a:p>
            <a:pPr>
              <a:lnSpc>
                <a:spcPct val="90000"/>
              </a:lnSpc>
            </a:pPr>
            <a:r>
              <a:rPr lang="en-US" sz="2800" dirty="0">
                <a:latin typeface="+mj-lt"/>
              </a:rPr>
              <a:t>Commonly used statistics with </a:t>
            </a:r>
            <a:r>
              <a:rPr lang="en-US" sz="2800" dirty="0" err="1">
                <a:latin typeface="+mj-lt"/>
              </a:rPr>
              <a:t>univariate</a:t>
            </a:r>
            <a:r>
              <a:rPr lang="en-US" sz="2800" dirty="0">
                <a:latin typeface="+mj-lt"/>
              </a:rPr>
              <a:t> analysis of continuous variables:</a:t>
            </a:r>
          </a:p>
          <a:p>
            <a:pPr lvl="1">
              <a:lnSpc>
                <a:spcPct val="90000"/>
              </a:lnSpc>
            </a:pPr>
            <a:r>
              <a:rPr lang="en-US" sz="2800" b="1" dirty="0">
                <a:latin typeface="+mj-lt"/>
              </a:rPr>
              <a:t>Mean </a:t>
            </a:r>
            <a:r>
              <a:rPr lang="en-US" sz="2800" dirty="0">
                <a:latin typeface="+mj-lt"/>
              </a:rPr>
              <a:t>– average of all values of this variable in the dataset </a:t>
            </a:r>
            <a:endParaRPr lang="en-US" sz="2800" b="1" dirty="0">
              <a:latin typeface="+mj-lt"/>
            </a:endParaRPr>
          </a:p>
          <a:p>
            <a:pPr lvl="1">
              <a:lnSpc>
                <a:spcPct val="90000"/>
              </a:lnSpc>
            </a:pPr>
            <a:r>
              <a:rPr lang="en-US" sz="2800" b="1" dirty="0">
                <a:latin typeface="+mj-lt"/>
              </a:rPr>
              <a:t>Median </a:t>
            </a:r>
            <a:r>
              <a:rPr lang="en-US" sz="2800" dirty="0">
                <a:latin typeface="+mj-lt"/>
              </a:rPr>
              <a:t>– the middle of the distribution, the number where half of the values are above and half are below</a:t>
            </a:r>
            <a:endParaRPr lang="en-US" sz="2800" b="1" dirty="0">
              <a:latin typeface="+mj-lt"/>
            </a:endParaRPr>
          </a:p>
          <a:p>
            <a:pPr lvl="1">
              <a:lnSpc>
                <a:spcPct val="90000"/>
              </a:lnSpc>
            </a:pPr>
            <a:r>
              <a:rPr lang="en-US" sz="2800" b="1" dirty="0">
                <a:latin typeface="+mj-lt"/>
              </a:rPr>
              <a:t>Mode </a:t>
            </a:r>
            <a:r>
              <a:rPr lang="en-US" sz="2800" dirty="0">
                <a:latin typeface="+mj-lt"/>
              </a:rPr>
              <a:t>– the value that occurs the most times</a:t>
            </a:r>
            <a:endParaRPr lang="en-US" sz="2800" b="1" dirty="0">
              <a:latin typeface="+mj-lt"/>
            </a:endParaRPr>
          </a:p>
          <a:p>
            <a:pPr lvl="1">
              <a:lnSpc>
                <a:spcPct val="90000"/>
              </a:lnSpc>
            </a:pPr>
            <a:r>
              <a:rPr lang="en-US" sz="2800" b="1" dirty="0">
                <a:latin typeface="+mj-lt"/>
              </a:rPr>
              <a:t>Range of values </a:t>
            </a:r>
            <a:r>
              <a:rPr lang="en-US" sz="2800" dirty="0">
                <a:latin typeface="+mj-lt"/>
              </a:rPr>
              <a:t>– from minimum value to maximum value</a:t>
            </a:r>
          </a:p>
          <a:p>
            <a:pPr lvl="1">
              <a:lnSpc>
                <a:spcPct val="90000"/>
              </a:lnSpc>
              <a:buFont typeface="Wingdings" panose="05000000000000000000" pitchFamily="2" charset="2"/>
              <a:buNone/>
            </a:pPr>
            <a:endParaRPr lang="en-US" dirty="0"/>
          </a:p>
        </p:txBody>
      </p:sp>
    </p:spTree>
    <p:extLst>
      <p:ext uri="{BB962C8B-B14F-4D97-AF65-F5344CB8AC3E}">
        <p14:creationId xmlns:p14="http://schemas.microsoft.com/office/powerpoint/2010/main" val="3269387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3" name="Rectangle 11"/>
          <p:cNvSpPr>
            <a:spLocks noGrp="1" noChangeArrowheads="1"/>
          </p:cNvSpPr>
          <p:nvPr>
            <p:ph type="title"/>
          </p:nvPr>
        </p:nvSpPr>
        <p:spPr>
          <a:xfrm>
            <a:off x="1490699" y="0"/>
            <a:ext cx="11083430" cy="1556852"/>
          </a:xfrm>
        </p:spPr>
        <p:txBody>
          <a:bodyPr/>
          <a:lstStyle/>
          <a:p>
            <a:r>
              <a:rPr lang="en-US" sz="4300" dirty="0"/>
              <a:t/>
            </a:r>
            <a:br>
              <a:rPr lang="en-US" sz="4300" dirty="0"/>
            </a:br>
            <a:r>
              <a:rPr lang="en-US" sz="4300" dirty="0">
                <a:solidFill>
                  <a:srgbClr val="CD0000"/>
                </a:solidFill>
              </a:rPr>
              <a:t>Standard Deviation</a:t>
            </a:r>
          </a:p>
        </p:txBody>
      </p:sp>
      <p:pic>
        <p:nvPicPr>
          <p:cNvPr id="172041" name="Picture 9"/>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5391" t="11855" r="3209" b="2750"/>
          <a:stretch>
            <a:fillRect/>
          </a:stretch>
        </p:blipFill>
        <p:spPr>
          <a:xfrm>
            <a:off x="4235029" y="2148492"/>
            <a:ext cx="1974427" cy="30443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2040" name="Picture 8"/>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4416" t="12045" r="2336" b="2036"/>
          <a:stretch>
            <a:fillRect/>
          </a:stretch>
        </p:blipFill>
        <p:spPr>
          <a:xfrm>
            <a:off x="8429413" y="2148492"/>
            <a:ext cx="2011680" cy="29632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2044" name="Rectangle 12"/>
          <p:cNvSpPr>
            <a:spLocks noGrp="1" noChangeArrowheads="1"/>
          </p:cNvSpPr>
          <p:nvPr>
            <p:ph type="body" sz="half" idx="3"/>
          </p:nvPr>
        </p:nvSpPr>
        <p:spPr>
          <a:xfrm>
            <a:off x="2887134" y="5679724"/>
            <a:ext cx="8290560" cy="850268"/>
          </a:xfrm>
        </p:spPr>
        <p:txBody>
          <a:bodyPr/>
          <a:lstStyle/>
          <a:p>
            <a:pPr>
              <a:lnSpc>
                <a:spcPct val="90000"/>
              </a:lnSpc>
            </a:pPr>
            <a:r>
              <a:rPr lang="en-US" sz="2100"/>
              <a:t>Figure left: narrowly distributed age values (SD = 7.6)</a:t>
            </a:r>
          </a:p>
          <a:p>
            <a:pPr>
              <a:lnSpc>
                <a:spcPct val="90000"/>
              </a:lnSpc>
            </a:pPr>
            <a:r>
              <a:rPr lang="en-US" sz="2100"/>
              <a:t>Figure right: widely distributed age values (SD = 20.4)</a:t>
            </a:r>
          </a:p>
        </p:txBody>
      </p:sp>
    </p:spTree>
    <p:extLst>
      <p:ext uri="{BB962C8B-B14F-4D97-AF65-F5344CB8AC3E}">
        <p14:creationId xmlns:p14="http://schemas.microsoft.com/office/powerpoint/2010/main" val="3627632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20AB4-761D-477E-9EF0-E830CD74687F}" type="slidenum">
              <a:rPr lang="zh-CN" altLang="en-US"/>
              <a:pPr/>
              <a:t>46</a:t>
            </a:fld>
            <a:endParaRPr lang="en-US" altLang="zh-CN"/>
          </a:p>
        </p:txBody>
      </p:sp>
      <p:sp>
        <p:nvSpPr>
          <p:cNvPr id="634882" name="Rectangle 2"/>
          <p:cNvSpPr>
            <a:spLocks noGrp="1" noChangeArrowheads="1"/>
          </p:cNvSpPr>
          <p:nvPr>
            <p:ph type="title"/>
          </p:nvPr>
        </p:nvSpPr>
        <p:spPr>
          <a:xfrm>
            <a:off x="2682240" y="405694"/>
            <a:ext cx="7802880" cy="811389"/>
          </a:xfrm>
          <a:noFill/>
          <a:ln/>
        </p:spPr>
        <p:txBody>
          <a:bodyPr vert="horz" lIns="98152" tIns="49077" rIns="98152" bIns="49077" rtlCol="0" anchor="ctr">
            <a:normAutofit/>
          </a:bodyPr>
          <a:lstStyle/>
          <a:p>
            <a:r>
              <a:rPr lang="en-US" altLang="zh-CN" sz="3800" dirty="0">
                <a:solidFill>
                  <a:srgbClr val="CD0000"/>
                </a:solidFill>
                <a:ea typeface="宋体" panose="02010600030101010101" pitchFamily="2" charset="-122"/>
              </a:rPr>
              <a:t>Pie Chart</a:t>
            </a:r>
          </a:p>
        </p:txBody>
      </p:sp>
      <p:pic>
        <p:nvPicPr>
          <p:cNvPr id="6348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80" y="1785057"/>
            <a:ext cx="6070601" cy="458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5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4300" dirty="0">
                <a:solidFill>
                  <a:srgbClr val="CD0000"/>
                </a:solidFill>
              </a:rPr>
              <a:t>Distribution and Percentiles</a:t>
            </a:r>
          </a:p>
        </p:txBody>
      </p:sp>
      <p:sp>
        <p:nvSpPr>
          <p:cNvPr id="151555" name="Rectangle 3"/>
          <p:cNvSpPr>
            <a:spLocks noGrp="1" noChangeArrowheads="1"/>
          </p:cNvSpPr>
          <p:nvPr>
            <p:ph type="body" sz="half" idx="1"/>
          </p:nvPr>
        </p:nvSpPr>
        <p:spPr/>
        <p:txBody>
          <a:bodyPr>
            <a:normAutofit/>
          </a:bodyPr>
          <a:lstStyle/>
          <a:p>
            <a:pPr lvl="1">
              <a:lnSpc>
                <a:spcPct val="90000"/>
              </a:lnSpc>
            </a:pPr>
            <a:r>
              <a:rPr lang="en-US" sz="3000" b="1" i="1" dirty="0">
                <a:latin typeface="+mj-lt"/>
              </a:rPr>
              <a:t>Distribution </a:t>
            </a:r>
            <a:r>
              <a:rPr lang="en-US" sz="3000" dirty="0">
                <a:latin typeface="+mj-lt"/>
              </a:rPr>
              <a:t>– whether most values occur low in the range, high in the range, or grouped in the middle</a:t>
            </a:r>
            <a:endParaRPr lang="en-US" sz="3000" b="1" i="1" dirty="0">
              <a:latin typeface="+mj-lt"/>
            </a:endParaRPr>
          </a:p>
          <a:p>
            <a:pPr lvl="1">
              <a:lnSpc>
                <a:spcPct val="90000"/>
              </a:lnSpc>
            </a:pPr>
            <a:r>
              <a:rPr lang="en-US" sz="3000" b="1" i="1" dirty="0">
                <a:latin typeface="+mj-lt"/>
              </a:rPr>
              <a:t>Percentiles </a:t>
            </a:r>
            <a:r>
              <a:rPr lang="en-US" sz="3000" dirty="0">
                <a:latin typeface="+mj-lt"/>
              </a:rPr>
              <a:t>– the percent of the distribution that is equal to or below a certain value</a:t>
            </a:r>
          </a:p>
        </p:txBody>
      </p:sp>
      <p:grpSp>
        <p:nvGrpSpPr>
          <p:cNvPr id="151558" name="Group 6"/>
          <p:cNvGrpSpPr>
            <a:grpSpLocks/>
          </p:cNvGrpSpPr>
          <p:nvPr/>
        </p:nvGrpSpPr>
        <p:grpSpPr bwMode="auto">
          <a:xfrm>
            <a:off x="7845910" y="1594141"/>
            <a:ext cx="3982720" cy="4381500"/>
            <a:chOff x="19202400" y="21888450"/>
            <a:chExt cx="3108960" cy="3429000"/>
          </a:xfrm>
        </p:grpSpPr>
        <p:grpSp>
          <p:nvGrpSpPr>
            <p:cNvPr id="151559" name="Group 7"/>
            <p:cNvGrpSpPr>
              <a:grpSpLocks/>
            </p:cNvGrpSpPr>
            <p:nvPr/>
          </p:nvGrpSpPr>
          <p:grpSpPr bwMode="auto">
            <a:xfrm>
              <a:off x="19316700" y="22117050"/>
              <a:ext cx="2819400" cy="3162300"/>
              <a:chOff x="19316700" y="22117050"/>
              <a:chExt cx="2819400" cy="3162300"/>
            </a:xfrm>
          </p:grpSpPr>
          <p:pic>
            <p:nvPicPr>
              <p:cNvPr id="151560" name="Picture 8"/>
              <p:cNvPicPr>
                <a:picLocks noChangeAspect="1" noChangeArrowheads="1"/>
              </p:cNvPicPr>
              <p:nvPr/>
            </p:nvPicPr>
            <p:blipFill>
              <a:blip r:embed="rId3">
                <a:extLst>
                  <a:ext uri="{28A0092B-C50C-407E-A947-70E740481C1C}">
                    <a14:useLocalDpi xmlns:a14="http://schemas.microsoft.com/office/drawing/2010/main" val="0"/>
                  </a:ext>
                </a:extLst>
              </a:blip>
              <a:srcRect l="2606" t="15105" r="2931" b="3125"/>
              <a:stretch>
                <a:fillRect/>
              </a:stretch>
            </p:blipFill>
            <p:spPr bwMode="auto">
              <a:xfrm>
                <a:off x="19373850" y="22117050"/>
                <a:ext cx="276225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51561" name="Picture 9"/>
              <p:cNvPicPr>
                <a:picLocks noChangeAspect="1" noChangeArrowheads="1"/>
              </p:cNvPicPr>
              <p:nvPr/>
            </p:nvPicPr>
            <p:blipFill>
              <a:blip r:embed="rId4">
                <a:extLst>
                  <a:ext uri="{28A0092B-C50C-407E-A947-70E740481C1C}">
                    <a14:useLocalDpi xmlns:a14="http://schemas.microsoft.com/office/drawing/2010/main" val="0"/>
                  </a:ext>
                </a:extLst>
              </a:blip>
              <a:srcRect l="2904" t="14949" r="2258" b="3609"/>
              <a:stretch>
                <a:fillRect/>
              </a:stretch>
            </p:blipFill>
            <p:spPr bwMode="auto">
              <a:xfrm>
                <a:off x="19316700" y="23774400"/>
                <a:ext cx="2800350" cy="1504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562" name="Group 10"/>
            <p:cNvGrpSpPr>
              <a:grpSpLocks/>
            </p:cNvGrpSpPr>
            <p:nvPr/>
          </p:nvGrpSpPr>
          <p:grpSpPr bwMode="auto">
            <a:xfrm>
              <a:off x="19202400" y="21888450"/>
              <a:ext cx="3108960" cy="3429000"/>
              <a:chOff x="23408640" y="20802600"/>
              <a:chExt cx="3108960" cy="3429000"/>
            </a:xfrm>
          </p:grpSpPr>
          <p:sp>
            <p:nvSpPr>
              <p:cNvPr id="151563" name="Text Box 11"/>
              <p:cNvSpPr txBox="1">
                <a:spLocks noChangeArrowheads="1"/>
              </p:cNvSpPr>
              <p:nvPr/>
            </p:nvSpPr>
            <p:spPr bwMode="auto">
              <a:xfrm>
                <a:off x="23408640" y="20802600"/>
                <a:ext cx="310896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r>
                  <a:rPr lang="en-US" sz="1000" b="1">
                    <a:latin typeface="Franklin Gothic Book" panose="020B0503020102020204" pitchFamily="34" charset="0"/>
                  </a:rPr>
                  <a:t>Distribution curves for variable AGE</a:t>
                </a:r>
                <a:endParaRPr lang="en-US"/>
              </a:p>
            </p:txBody>
          </p:sp>
          <p:grpSp>
            <p:nvGrpSpPr>
              <p:cNvPr id="151564" name="Group 12"/>
              <p:cNvGrpSpPr>
                <a:grpSpLocks/>
              </p:cNvGrpSpPr>
              <p:nvPr/>
            </p:nvGrpSpPr>
            <p:grpSpPr bwMode="auto">
              <a:xfrm>
                <a:off x="24193500" y="21056600"/>
                <a:ext cx="809625" cy="492760"/>
                <a:chOff x="24174450" y="21031200"/>
                <a:chExt cx="809625" cy="492760"/>
              </a:xfrm>
            </p:grpSpPr>
            <p:sp>
              <p:nvSpPr>
                <p:cNvPr id="151565" name="Text Box 13"/>
                <p:cNvSpPr txBox="1">
                  <a:spLocks noChangeArrowheads="1"/>
                </p:cNvSpPr>
                <p:nvPr/>
              </p:nvSpPr>
              <p:spPr bwMode="auto">
                <a:xfrm>
                  <a:off x="24174450" y="21031200"/>
                  <a:ext cx="809625" cy="321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000"/>
                    <a:t>25</a:t>
                  </a:r>
                  <a:r>
                    <a:rPr lang="en-US" sz="1200" baseline="30000"/>
                    <a:t>th</a:t>
                  </a:r>
                  <a:r>
                    <a:rPr lang="en-US" sz="1000"/>
                    <a:t> Percentile</a:t>
                  </a:r>
                </a:p>
                <a:p>
                  <a:pPr algn="ctr"/>
                  <a:r>
                    <a:rPr lang="en-US" sz="1000"/>
                    <a:t>(4 years)</a:t>
                  </a:r>
                  <a:endParaRPr lang="en-US"/>
                </a:p>
              </p:txBody>
            </p:sp>
            <p:sp>
              <p:nvSpPr>
                <p:cNvPr id="151566" name="Line 14"/>
                <p:cNvSpPr>
                  <a:spLocks noChangeShapeType="1"/>
                </p:cNvSpPr>
                <p:nvPr/>
              </p:nvSpPr>
              <p:spPr bwMode="auto">
                <a:xfrm>
                  <a:off x="24706580" y="21352510"/>
                  <a:ext cx="0" cy="1714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51567" name="Group 15"/>
              <p:cNvGrpSpPr>
                <a:grpSpLocks/>
              </p:cNvGrpSpPr>
              <p:nvPr/>
            </p:nvGrpSpPr>
            <p:grpSpPr bwMode="auto">
              <a:xfrm>
                <a:off x="24517350" y="22967950"/>
                <a:ext cx="838200" cy="609600"/>
                <a:chOff x="24517350" y="22967950"/>
                <a:chExt cx="838200" cy="609600"/>
              </a:xfrm>
            </p:grpSpPr>
            <p:sp>
              <p:nvSpPr>
                <p:cNvPr id="151568" name="Text Box 16"/>
                <p:cNvSpPr txBox="1">
                  <a:spLocks noChangeArrowheads="1"/>
                </p:cNvSpPr>
                <p:nvPr/>
              </p:nvSpPr>
              <p:spPr bwMode="auto">
                <a:xfrm>
                  <a:off x="24517350" y="22967950"/>
                  <a:ext cx="8382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000"/>
                    <a:t>25</a:t>
                  </a:r>
                  <a:r>
                    <a:rPr lang="en-US" sz="1200" baseline="30000"/>
                    <a:t>th</a:t>
                  </a:r>
                  <a:r>
                    <a:rPr lang="en-US" sz="1000"/>
                    <a:t> Percentile</a:t>
                  </a:r>
                </a:p>
                <a:p>
                  <a:pPr algn="ctr"/>
                  <a:r>
                    <a:rPr lang="en-US" sz="1000"/>
                    <a:t>(6 years)</a:t>
                  </a:r>
                  <a:endParaRPr lang="en-US"/>
                </a:p>
              </p:txBody>
            </p:sp>
            <p:sp>
              <p:nvSpPr>
                <p:cNvPr id="151569" name="Line 17"/>
                <p:cNvSpPr>
                  <a:spLocks noChangeShapeType="1"/>
                </p:cNvSpPr>
                <p:nvPr/>
              </p:nvSpPr>
              <p:spPr bwMode="auto">
                <a:xfrm>
                  <a:off x="25082500" y="23263225"/>
                  <a:ext cx="0" cy="3143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Tree>
    <p:extLst>
      <p:ext uri="{BB962C8B-B14F-4D97-AF65-F5344CB8AC3E}">
        <p14:creationId xmlns:p14="http://schemas.microsoft.com/office/powerpoint/2010/main" val="3797560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p:cNvSpPr>
            <a:spLocks noGrp="1"/>
          </p:cNvSpPr>
          <p:nvPr>
            <p:ph type="sldNum" sz="quarter" idx="10"/>
          </p:nvPr>
        </p:nvSpPr>
        <p:spPr/>
        <p:txBody>
          <a:bodyPr/>
          <a:lstStyle/>
          <a:p>
            <a:fld id="{3008B606-E918-48AD-8267-BADADD0ADA7F}" type="slidenum">
              <a:rPr lang="en-US"/>
              <a:pPr/>
              <a:t>48</a:t>
            </a:fld>
            <a:endParaRPr lang="en-US"/>
          </a:p>
        </p:txBody>
      </p:sp>
      <p:sp>
        <p:nvSpPr>
          <p:cNvPr id="375810" name="Rectangle 2"/>
          <p:cNvSpPr>
            <a:spLocks noGrp="1" noChangeArrowheads="1"/>
          </p:cNvSpPr>
          <p:nvPr>
            <p:ph type="title"/>
          </p:nvPr>
        </p:nvSpPr>
        <p:spPr>
          <a:xfrm>
            <a:off x="478416" y="406400"/>
            <a:ext cx="11734800" cy="711200"/>
          </a:xfrm>
        </p:spPr>
        <p:txBody>
          <a:bodyPr>
            <a:normAutofit fontScale="90000"/>
          </a:bodyPr>
          <a:lstStyle/>
          <a:p>
            <a:r>
              <a:rPr lang="en-US" sz="4300" dirty="0">
                <a:solidFill>
                  <a:srgbClr val="CD0000"/>
                </a:solidFill>
              </a:rPr>
              <a:t>1-D (</a:t>
            </a:r>
            <a:r>
              <a:rPr lang="en-US" sz="4300" dirty="0" err="1">
                <a:solidFill>
                  <a:srgbClr val="CD0000"/>
                </a:solidFill>
              </a:rPr>
              <a:t>Univariate</a:t>
            </a:r>
            <a:r>
              <a:rPr lang="en-US" sz="4300" dirty="0">
                <a:solidFill>
                  <a:srgbClr val="CD0000"/>
                </a:solidFill>
              </a:rPr>
              <a:t>) Data</a:t>
            </a:r>
          </a:p>
        </p:txBody>
      </p:sp>
      <p:sp>
        <p:nvSpPr>
          <p:cNvPr id="375811" name="Rectangle 3"/>
          <p:cNvSpPr>
            <a:spLocks noGrp="1" noChangeArrowheads="1"/>
          </p:cNvSpPr>
          <p:nvPr>
            <p:ph type="body" idx="1"/>
          </p:nvPr>
        </p:nvSpPr>
        <p:spPr/>
        <p:txBody>
          <a:bodyPr/>
          <a:lstStyle/>
          <a:p>
            <a:pPr marL="365531" indent="-365531"/>
            <a:r>
              <a:rPr lang="en-US"/>
              <a:t>Representations</a:t>
            </a:r>
          </a:p>
        </p:txBody>
      </p:sp>
      <p:sp>
        <p:nvSpPr>
          <p:cNvPr id="375812" name="Line 4"/>
          <p:cNvSpPr>
            <a:spLocks noChangeShapeType="1"/>
          </p:cNvSpPr>
          <p:nvPr/>
        </p:nvSpPr>
        <p:spPr bwMode="auto">
          <a:xfrm>
            <a:off x="2519680" y="3164417"/>
            <a:ext cx="0" cy="227188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3" name="Oval 5"/>
          <p:cNvSpPr>
            <a:spLocks noChangeArrowheads="1"/>
          </p:cNvSpPr>
          <p:nvPr/>
        </p:nvSpPr>
        <p:spPr bwMode="auto">
          <a:xfrm>
            <a:off x="2844800" y="3164417"/>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4" name="Oval 6"/>
          <p:cNvSpPr>
            <a:spLocks noChangeArrowheads="1"/>
          </p:cNvSpPr>
          <p:nvPr/>
        </p:nvSpPr>
        <p:spPr bwMode="auto">
          <a:xfrm>
            <a:off x="2844800" y="3488972"/>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5" name="Oval 7"/>
          <p:cNvSpPr>
            <a:spLocks noChangeArrowheads="1"/>
          </p:cNvSpPr>
          <p:nvPr/>
        </p:nvSpPr>
        <p:spPr bwMode="auto">
          <a:xfrm>
            <a:off x="2844800" y="3651250"/>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6" name="Oval 8"/>
          <p:cNvSpPr>
            <a:spLocks noChangeArrowheads="1"/>
          </p:cNvSpPr>
          <p:nvPr/>
        </p:nvSpPr>
        <p:spPr bwMode="auto">
          <a:xfrm>
            <a:off x="2844800" y="3813528"/>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7" name="Oval 9"/>
          <p:cNvSpPr>
            <a:spLocks noChangeArrowheads="1"/>
          </p:cNvSpPr>
          <p:nvPr/>
        </p:nvSpPr>
        <p:spPr bwMode="auto">
          <a:xfrm>
            <a:off x="2844800" y="4300361"/>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8" name="Oval 10"/>
          <p:cNvSpPr>
            <a:spLocks noChangeArrowheads="1"/>
          </p:cNvSpPr>
          <p:nvPr/>
        </p:nvSpPr>
        <p:spPr bwMode="auto">
          <a:xfrm>
            <a:off x="2844800" y="4706056"/>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19" name="Oval 11"/>
          <p:cNvSpPr>
            <a:spLocks noChangeArrowheads="1"/>
          </p:cNvSpPr>
          <p:nvPr/>
        </p:nvSpPr>
        <p:spPr bwMode="auto">
          <a:xfrm>
            <a:off x="2844800" y="4787194"/>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20" name="Oval 12"/>
          <p:cNvSpPr>
            <a:spLocks noChangeArrowheads="1"/>
          </p:cNvSpPr>
          <p:nvPr/>
        </p:nvSpPr>
        <p:spPr bwMode="auto">
          <a:xfrm>
            <a:off x="2844800" y="5192889"/>
            <a:ext cx="81280" cy="81139"/>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21" name="Text Box 13"/>
          <p:cNvSpPr txBox="1">
            <a:spLocks noChangeArrowheads="1"/>
          </p:cNvSpPr>
          <p:nvPr/>
        </p:nvSpPr>
        <p:spPr bwMode="auto">
          <a:xfrm>
            <a:off x="2113280" y="3407835"/>
            <a:ext cx="301863" cy="1929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7</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5</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3</a:t>
            </a:r>
          </a:p>
          <a:p>
            <a:endParaRPr lang="en-US" sz="1500">
              <a:latin typeface="Tahoma" panose="020B0604030504040204" pitchFamily="34" charset="0"/>
              <a:cs typeface="Arial" panose="020B0604020202020204" pitchFamily="34" charset="0"/>
            </a:endParaRPr>
          </a:p>
          <a:p>
            <a:r>
              <a:rPr lang="en-US" sz="1500">
                <a:latin typeface="Tahoma" panose="020B0604030504040204" pitchFamily="34" charset="0"/>
                <a:cs typeface="Arial" panose="020B0604020202020204" pitchFamily="34" charset="0"/>
              </a:rPr>
              <a:t>1</a:t>
            </a:r>
          </a:p>
          <a:p>
            <a:endParaRPr lang="en-US">
              <a:latin typeface="Verdana" panose="020B0604030504040204" pitchFamily="34" charset="0"/>
              <a:cs typeface="Arial" panose="020B0604020202020204" pitchFamily="34" charset="0"/>
            </a:endParaRPr>
          </a:p>
        </p:txBody>
      </p:sp>
      <p:sp>
        <p:nvSpPr>
          <p:cNvPr id="375835" name="Line 27"/>
          <p:cNvSpPr>
            <a:spLocks noChangeShapeType="1"/>
          </p:cNvSpPr>
          <p:nvPr/>
        </p:nvSpPr>
        <p:spPr bwMode="auto">
          <a:xfrm>
            <a:off x="6990080" y="5355167"/>
            <a:ext cx="39014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36" name="Line 28"/>
          <p:cNvSpPr>
            <a:spLocks noChangeShapeType="1"/>
          </p:cNvSpPr>
          <p:nvPr/>
        </p:nvSpPr>
        <p:spPr bwMode="auto">
          <a:xfrm>
            <a:off x="7559040" y="4624917"/>
            <a:ext cx="27635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37" name="Text Box 29"/>
          <p:cNvSpPr txBox="1">
            <a:spLocks noChangeArrowheads="1"/>
          </p:cNvSpPr>
          <p:nvPr/>
        </p:nvSpPr>
        <p:spPr bwMode="auto">
          <a:xfrm>
            <a:off x="6746241" y="5434616"/>
            <a:ext cx="294862"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0</a:t>
            </a:r>
          </a:p>
        </p:txBody>
      </p:sp>
      <p:sp>
        <p:nvSpPr>
          <p:cNvPr id="375838" name="Text Box 30"/>
          <p:cNvSpPr txBox="1">
            <a:spLocks noChangeArrowheads="1"/>
          </p:cNvSpPr>
          <p:nvPr/>
        </p:nvSpPr>
        <p:spPr bwMode="auto">
          <a:xfrm>
            <a:off x="10566402" y="5434616"/>
            <a:ext cx="392871"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20</a:t>
            </a:r>
          </a:p>
        </p:txBody>
      </p:sp>
      <p:sp>
        <p:nvSpPr>
          <p:cNvPr id="375839" name="Text Box 31"/>
          <p:cNvSpPr txBox="1">
            <a:spLocks noChangeArrowheads="1"/>
          </p:cNvSpPr>
          <p:nvPr/>
        </p:nvSpPr>
        <p:spPr bwMode="auto">
          <a:xfrm>
            <a:off x="9265922" y="4868333"/>
            <a:ext cx="654555"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Mean</a:t>
            </a:r>
          </a:p>
        </p:txBody>
      </p:sp>
      <p:sp>
        <p:nvSpPr>
          <p:cNvPr id="375840" name="Line 32"/>
          <p:cNvSpPr>
            <a:spLocks noChangeShapeType="1"/>
          </p:cNvSpPr>
          <p:nvPr/>
        </p:nvSpPr>
        <p:spPr bwMode="auto">
          <a:xfrm>
            <a:off x="7559040" y="4462639"/>
            <a:ext cx="0" cy="3245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1" name="Line 33"/>
          <p:cNvSpPr>
            <a:spLocks noChangeShapeType="1"/>
          </p:cNvSpPr>
          <p:nvPr/>
        </p:nvSpPr>
        <p:spPr bwMode="auto">
          <a:xfrm>
            <a:off x="10322560" y="4462639"/>
            <a:ext cx="0" cy="3245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2" name="Rectangle 34"/>
          <p:cNvSpPr>
            <a:spLocks noChangeArrowheads="1"/>
          </p:cNvSpPr>
          <p:nvPr/>
        </p:nvSpPr>
        <p:spPr bwMode="auto">
          <a:xfrm>
            <a:off x="8534400" y="4381500"/>
            <a:ext cx="1463040" cy="4868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3" name="Line 35"/>
          <p:cNvSpPr>
            <a:spLocks noChangeShapeType="1"/>
          </p:cNvSpPr>
          <p:nvPr/>
        </p:nvSpPr>
        <p:spPr bwMode="auto">
          <a:xfrm>
            <a:off x="9591040" y="4381500"/>
            <a:ext cx="0" cy="4868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4" name="Text Box 36"/>
          <p:cNvSpPr txBox="1">
            <a:spLocks noChangeArrowheads="1"/>
          </p:cNvSpPr>
          <p:nvPr/>
        </p:nvSpPr>
        <p:spPr bwMode="auto">
          <a:xfrm>
            <a:off x="7315202" y="4138083"/>
            <a:ext cx="488024"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low</a:t>
            </a:r>
          </a:p>
        </p:txBody>
      </p:sp>
      <p:sp>
        <p:nvSpPr>
          <p:cNvPr id="375845" name="Text Box 37"/>
          <p:cNvSpPr txBox="1">
            <a:spLocks noChangeArrowheads="1"/>
          </p:cNvSpPr>
          <p:nvPr/>
        </p:nvSpPr>
        <p:spPr bwMode="auto">
          <a:xfrm>
            <a:off x="10160000" y="4138083"/>
            <a:ext cx="561662"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high</a:t>
            </a:r>
          </a:p>
        </p:txBody>
      </p:sp>
      <p:sp>
        <p:nvSpPr>
          <p:cNvPr id="375846" name="Text Box 38"/>
          <p:cNvSpPr txBox="1">
            <a:spLocks noChangeArrowheads="1"/>
          </p:cNvSpPr>
          <p:nvPr/>
        </p:nvSpPr>
        <p:spPr bwMode="auto">
          <a:xfrm>
            <a:off x="8696962" y="4056944"/>
            <a:ext cx="1204867" cy="32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sz="1500">
                <a:latin typeface="Tahoma" panose="020B0604030504040204" pitchFamily="34" charset="0"/>
                <a:cs typeface="Arial" panose="020B0604020202020204" pitchFamily="34" charset="0"/>
              </a:rPr>
              <a:t>Middle 50%</a:t>
            </a:r>
          </a:p>
        </p:txBody>
      </p:sp>
      <p:sp>
        <p:nvSpPr>
          <p:cNvPr id="375847" name="Line 39"/>
          <p:cNvSpPr>
            <a:spLocks noChangeShapeType="1"/>
          </p:cNvSpPr>
          <p:nvPr/>
        </p:nvSpPr>
        <p:spPr bwMode="auto">
          <a:xfrm>
            <a:off x="8534400" y="4138083"/>
            <a:ext cx="0" cy="162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8" name="Line 40"/>
          <p:cNvSpPr>
            <a:spLocks noChangeShapeType="1"/>
          </p:cNvSpPr>
          <p:nvPr/>
        </p:nvSpPr>
        <p:spPr bwMode="auto">
          <a:xfrm>
            <a:off x="9997440" y="4138083"/>
            <a:ext cx="0" cy="162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49" name="Line 41"/>
          <p:cNvSpPr>
            <a:spLocks noChangeShapeType="1"/>
          </p:cNvSpPr>
          <p:nvPr/>
        </p:nvSpPr>
        <p:spPr bwMode="auto">
          <a:xfrm>
            <a:off x="3738880" y="5355167"/>
            <a:ext cx="0" cy="11359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0" name="Line 42"/>
          <p:cNvSpPr>
            <a:spLocks noChangeShapeType="1"/>
          </p:cNvSpPr>
          <p:nvPr/>
        </p:nvSpPr>
        <p:spPr bwMode="auto">
          <a:xfrm>
            <a:off x="3738880" y="6491111"/>
            <a:ext cx="22758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1" name="Rectangle 43"/>
          <p:cNvSpPr>
            <a:spLocks noChangeArrowheads="1"/>
          </p:cNvSpPr>
          <p:nvPr/>
        </p:nvSpPr>
        <p:spPr bwMode="auto">
          <a:xfrm>
            <a:off x="3820160" y="5517444"/>
            <a:ext cx="325120" cy="973667"/>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2" name="Rectangle 44"/>
          <p:cNvSpPr>
            <a:spLocks noChangeArrowheads="1"/>
          </p:cNvSpPr>
          <p:nvPr/>
        </p:nvSpPr>
        <p:spPr bwMode="auto">
          <a:xfrm>
            <a:off x="4307840" y="6085417"/>
            <a:ext cx="325120" cy="405694"/>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3" name="Rectangle 45"/>
          <p:cNvSpPr>
            <a:spLocks noChangeArrowheads="1"/>
          </p:cNvSpPr>
          <p:nvPr/>
        </p:nvSpPr>
        <p:spPr bwMode="auto">
          <a:xfrm>
            <a:off x="4795520" y="5192889"/>
            <a:ext cx="325120" cy="1298222"/>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4" name="Rectangle 46"/>
          <p:cNvSpPr>
            <a:spLocks noChangeArrowheads="1"/>
          </p:cNvSpPr>
          <p:nvPr/>
        </p:nvSpPr>
        <p:spPr bwMode="auto">
          <a:xfrm>
            <a:off x="5283200" y="5679722"/>
            <a:ext cx="325120" cy="811389"/>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5855" name="Text Box 47"/>
          <p:cNvSpPr txBox="1">
            <a:spLocks noChangeArrowheads="1"/>
          </p:cNvSpPr>
          <p:nvPr/>
        </p:nvSpPr>
        <p:spPr bwMode="auto">
          <a:xfrm>
            <a:off x="7802881" y="3488974"/>
            <a:ext cx="1543376"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Verdana" panose="020B0604030504040204" pitchFamily="34" charset="0"/>
                <a:cs typeface="Arial" panose="020B0604020202020204" pitchFamily="34" charset="0"/>
              </a:rPr>
              <a:t>Tukey box plot</a:t>
            </a:r>
          </a:p>
        </p:txBody>
      </p:sp>
      <p:sp>
        <p:nvSpPr>
          <p:cNvPr id="375857" name="Text Box 49"/>
          <p:cNvSpPr txBox="1">
            <a:spLocks noChangeArrowheads="1"/>
          </p:cNvSpPr>
          <p:nvPr/>
        </p:nvSpPr>
        <p:spPr bwMode="auto">
          <a:xfrm>
            <a:off x="4128348" y="6453923"/>
            <a:ext cx="1496188" cy="46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Histogram</a:t>
            </a:r>
          </a:p>
        </p:txBody>
      </p:sp>
    </p:spTree>
    <p:extLst>
      <p:ext uri="{BB962C8B-B14F-4D97-AF65-F5344CB8AC3E}">
        <p14:creationId xmlns:p14="http://schemas.microsoft.com/office/powerpoint/2010/main" val="13902250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894080" y="384234"/>
            <a:ext cx="10439603" cy="1217083"/>
          </a:xfrm>
        </p:spPr>
        <p:txBody>
          <a:bodyPr>
            <a:normAutofit/>
          </a:bodyPr>
          <a:lstStyle/>
          <a:p>
            <a:pPr eaLnBrk="1" hangingPunct="1"/>
            <a:r>
              <a:rPr lang="en-US" sz="4300" dirty="0">
                <a:solidFill>
                  <a:srgbClr val="CD0000"/>
                </a:solidFill>
                <a:ea typeface="ＭＳ Ｐゴシック" panose="020B0600070205080204" pitchFamily="34" charset="-128"/>
              </a:rPr>
              <a:t>Smoothed Histograms - Density Estimates</a:t>
            </a:r>
          </a:p>
        </p:txBody>
      </p:sp>
      <p:sp>
        <p:nvSpPr>
          <p:cNvPr id="32774" name="Text Box 3"/>
          <p:cNvSpPr txBox="1">
            <a:spLocks noChangeArrowheads="1"/>
          </p:cNvSpPr>
          <p:nvPr/>
        </p:nvSpPr>
        <p:spPr bwMode="auto">
          <a:xfrm>
            <a:off x="2763520" y="1298224"/>
            <a:ext cx="8128000" cy="139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Kernel estimates smooth out the contribution of each datapoint over a local neighborhood of that point.</a:t>
            </a:r>
          </a:p>
          <a:p>
            <a:pPr eaLnBrk="1" hangingPunct="1">
              <a:spcBef>
                <a:spcPct val="50000"/>
              </a:spcBef>
            </a:pPr>
            <a:endParaRPr lang="en-US">
              <a:latin typeface="Garamond" panose="02020404030301010803" pitchFamily="18" charset="0"/>
            </a:endParaRPr>
          </a:p>
        </p:txBody>
      </p:sp>
      <p:graphicFrame>
        <p:nvGraphicFramePr>
          <p:cNvPr id="32770" name="Object 2"/>
          <p:cNvGraphicFramePr>
            <a:graphicFrameLocks noChangeAspect="1"/>
          </p:cNvGraphicFramePr>
          <p:nvPr/>
        </p:nvGraphicFramePr>
        <p:xfrm>
          <a:off x="2826175" y="2420644"/>
          <a:ext cx="3119120" cy="1000713"/>
        </p:xfrm>
        <a:graphic>
          <a:graphicData uri="http://schemas.openxmlformats.org/presentationml/2006/ole">
            <mc:AlternateContent xmlns:mc="http://schemas.openxmlformats.org/markup-compatibility/2006">
              <mc:Choice xmlns:v="urn:schemas-microsoft-com:vml" Requires="v">
                <p:oleObj spid="_x0000_s12311" name="Equation" r:id="rId3" imgW="1384300" imgH="444500" progId="Equation.3">
                  <p:embed/>
                </p:oleObj>
              </mc:Choice>
              <mc:Fallback>
                <p:oleObj name="Equation" r:id="rId3" imgW="13843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175" y="2420644"/>
                        <a:ext cx="3119120" cy="100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5"/>
          <p:cNvSpPr>
            <a:spLocks noChangeArrowheads="1"/>
          </p:cNvSpPr>
          <p:nvPr/>
        </p:nvSpPr>
        <p:spPr bwMode="auto">
          <a:xfrm>
            <a:off x="3251200" y="3488972"/>
            <a:ext cx="2133600" cy="393862"/>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lIns="97475" tIns="48738" rIns="97475" bIns="48738">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r>
              <a:rPr lang="en-US" sz="1900" i="1">
                <a:latin typeface="Garamond" panose="02020404030301010803" pitchFamily="18" charset="0"/>
              </a:rPr>
              <a:t>h</a:t>
            </a:r>
            <a:r>
              <a:rPr lang="en-US" sz="1900">
                <a:latin typeface="Garamond" panose="02020404030301010803" pitchFamily="18" charset="0"/>
              </a:rPr>
              <a:t> is the kernel width</a:t>
            </a:r>
          </a:p>
        </p:txBody>
      </p:sp>
      <p:sp>
        <p:nvSpPr>
          <p:cNvPr id="32776" name="Text Box 6"/>
          <p:cNvSpPr txBox="1">
            <a:spLocks noChangeArrowheads="1"/>
          </p:cNvSpPr>
          <p:nvPr/>
        </p:nvSpPr>
        <p:spPr bwMode="auto">
          <a:xfrm>
            <a:off x="2763520" y="4219224"/>
            <a:ext cx="8128000" cy="102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Gaussian kernel is common:</a:t>
            </a:r>
          </a:p>
          <a:p>
            <a:pPr eaLnBrk="1" hangingPunct="1">
              <a:spcBef>
                <a:spcPct val="50000"/>
              </a:spcBef>
            </a:pPr>
            <a:endParaRPr lang="en-US">
              <a:latin typeface="Garamond" panose="02020404030301010803" pitchFamily="18" charset="0"/>
            </a:endParaRPr>
          </a:p>
        </p:txBody>
      </p:sp>
      <p:graphicFrame>
        <p:nvGraphicFramePr>
          <p:cNvPr id="32771" name="Object 3"/>
          <p:cNvGraphicFramePr>
            <a:graphicFrameLocks noChangeAspect="1"/>
          </p:cNvGraphicFramePr>
          <p:nvPr/>
        </p:nvGraphicFramePr>
        <p:xfrm>
          <a:off x="5445760" y="4868335"/>
          <a:ext cx="1688254" cy="801247"/>
        </p:xfrm>
        <a:graphic>
          <a:graphicData uri="http://schemas.openxmlformats.org/presentationml/2006/ole">
            <mc:AlternateContent xmlns:mc="http://schemas.openxmlformats.org/markup-compatibility/2006">
              <mc:Choice xmlns:v="urn:schemas-microsoft-com:vml" Requires="v">
                <p:oleObj spid="_x0000_s12312" name="Equation" r:id="rId5" imgW="749160" imgH="355320" progId="Equation.3">
                  <p:embed/>
                </p:oleObj>
              </mc:Choice>
              <mc:Fallback>
                <p:oleObj name="Equation" r:id="rId5" imgW="74916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760" y="4868335"/>
                        <a:ext cx="1688254" cy="801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778"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28002" y="2353028"/>
            <a:ext cx="2721187" cy="27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2404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Create and open an </a:t>
            </a:r>
            <a:r>
              <a:rPr lang="en-US" sz="2800" dirty="0" err="1">
                <a:solidFill>
                  <a:schemeClr val="dk1"/>
                </a:solidFill>
                <a:latin typeface="Georgia"/>
                <a:ea typeface="Georgia"/>
                <a:cs typeface="Georgia"/>
                <a:sym typeface="Georgia"/>
              </a:rPr>
              <a:t>iPython</a:t>
            </a:r>
            <a:r>
              <a:rPr lang="en-US" sz="2800" dirty="0">
                <a:solidFill>
                  <a:schemeClr val="dk1"/>
                </a:solidFill>
                <a:latin typeface="Georgia"/>
                <a:ea typeface="Georgia"/>
                <a:cs typeface="Georgia"/>
                <a:sym typeface="Georgia"/>
              </a:rPr>
              <a:t> Notebook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extLst>
      <p:ext uri="{BB962C8B-B14F-4D97-AF65-F5344CB8AC3E}">
        <p14:creationId xmlns:p14="http://schemas.microsoft.com/office/powerpoint/2010/main" val="315835988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635000" y="587022"/>
            <a:ext cx="11734800" cy="711200"/>
          </a:xfrm>
        </p:spPr>
        <p:txBody>
          <a:bodyPr>
            <a:normAutofit fontScale="90000"/>
          </a:bodyPr>
          <a:lstStyle/>
          <a:p>
            <a:pPr eaLnBrk="1" hangingPunct="1"/>
            <a:r>
              <a:rPr lang="en-US" sz="4300" dirty="0">
                <a:solidFill>
                  <a:srgbClr val="CD0000"/>
                </a:solidFill>
                <a:ea typeface="ＭＳ Ｐゴシック" panose="020B0600070205080204" pitchFamily="34" charset="-128"/>
              </a:rPr>
              <a:t>Boxplots</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88" y="1298222"/>
            <a:ext cx="4251961" cy="527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4"/>
          <p:cNvSpPr>
            <a:spLocks noGrp="1" noChangeArrowheads="1"/>
          </p:cNvSpPr>
          <p:nvPr>
            <p:ph type="body" idx="1"/>
          </p:nvPr>
        </p:nvSpPr>
        <p:spPr>
          <a:xfrm>
            <a:off x="1718736" y="1622778"/>
            <a:ext cx="4145280" cy="4949472"/>
          </a:xfrm>
        </p:spPr>
        <p:txBody>
          <a:bodyPr/>
          <a:lstStyle/>
          <a:p>
            <a:pPr eaLnBrk="1" hangingPunct="1">
              <a:lnSpc>
                <a:spcPct val="90000"/>
              </a:lnSpc>
            </a:pPr>
            <a:r>
              <a:rPr lang="en-US" sz="2100" dirty="0">
                <a:ea typeface="ＭＳ Ｐゴシック" panose="020B0600070205080204" pitchFamily="34" charset="-128"/>
              </a:rPr>
              <a:t>Shows a lot of information about a variable in one plot</a:t>
            </a:r>
          </a:p>
          <a:p>
            <a:pPr lvl="1" eaLnBrk="1" hangingPunct="1">
              <a:lnSpc>
                <a:spcPct val="90000"/>
              </a:lnSpc>
            </a:pPr>
            <a:r>
              <a:rPr lang="en-US" sz="1900" dirty="0">
                <a:ea typeface="ＭＳ Ｐゴシック" panose="020B0600070205080204" pitchFamily="34" charset="-128"/>
              </a:rPr>
              <a:t>Median</a:t>
            </a:r>
          </a:p>
          <a:p>
            <a:pPr lvl="1" eaLnBrk="1" hangingPunct="1">
              <a:lnSpc>
                <a:spcPct val="90000"/>
              </a:lnSpc>
            </a:pPr>
            <a:r>
              <a:rPr lang="en-US" sz="1900" dirty="0">
                <a:ea typeface="ＭＳ Ｐゴシック" panose="020B0600070205080204" pitchFamily="34" charset="-128"/>
              </a:rPr>
              <a:t>IQR</a:t>
            </a:r>
          </a:p>
          <a:p>
            <a:pPr lvl="1" eaLnBrk="1" hangingPunct="1">
              <a:lnSpc>
                <a:spcPct val="90000"/>
              </a:lnSpc>
            </a:pPr>
            <a:r>
              <a:rPr lang="en-US" sz="1900" dirty="0">
                <a:ea typeface="ＭＳ Ｐゴシック" panose="020B0600070205080204" pitchFamily="34" charset="-128"/>
              </a:rPr>
              <a:t>Outliers</a:t>
            </a:r>
          </a:p>
          <a:p>
            <a:pPr lvl="1" eaLnBrk="1" hangingPunct="1">
              <a:lnSpc>
                <a:spcPct val="90000"/>
              </a:lnSpc>
            </a:pPr>
            <a:r>
              <a:rPr lang="en-US" sz="1900" dirty="0">
                <a:ea typeface="ＭＳ Ｐゴシック" panose="020B0600070205080204" pitchFamily="34" charset="-128"/>
              </a:rPr>
              <a:t>Range</a:t>
            </a:r>
          </a:p>
          <a:p>
            <a:pPr lvl="1" eaLnBrk="1" hangingPunct="1">
              <a:lnSpc>
                <a:spcPct val="90000"/>
              </a:lnSpc>
            </a:pPr>
            <a:r>
              <a:rPr lang="en-US" sz="1900" dirty="0" err="1">
                <a:ea typeface="ＭＳ Ｐゴシック" panose="020B0600070205080204" pitchFamily="34" charset="-128"/>
              </a:rPr>
              <a:t>Skewness</a:t>
            </a:r>
            <a:endParaRPr lang="en-US" sz="1900" dirty="0">
              <a:ea typeface="ＭＳ Ｐゴシック" panose="020B0600070205080204" pitchFamily="34" charset="-128"/>
            </a:endParaRPr>
          </a:p>
          <a:p>
            <a:pPr eaLnBrk="1" hangingPunct="1">
              <a:lnSpc>
                <a:spcPct val="90000"/>
              </a:lnSpc>
            </a:pPr>
            <a:r>
              <a:rPr lang="en-US" sz="2100" dirty="0">
                <a:ea typeface="ＭＳ Ｐゴシック" panose="020B0600070205080204" pitchFamily="34" charset="-128"/>
              </a:rPr>
              <a:t>Negatives</a:t>
            </a:r>
          </a:p>
          <a:p>
            <a:pPr lvl="1" eaLnBrk="1" hangingPunct="1">
              <a:lnSpc>
                <a:spcPct val="90000"/>
              </a:lnSpc>
            </a:pPr>
            <a:r>
              <a:rPr lang="en-US" sz="1900" dirty="0" err="1">
                <a:ea typeface="ＭＳ Ｐゴシック" panose="020B0600070205080204" pitchFamily="34" charset="-128"/>
              </a:rPr>
              <a:t>Overplotting</a:t>
            </a:r>
            <a:r>
              <a:rPr lang="en-US" sz="1900" dirty="0">
                <a:ea typeface="ＭＳ Ｐゴシック" panose="020B0600070205080204" pitchFamily="34" charset="-128"/>
              </a:rPr>
              <a:t> </a:t>
            </a:r>
          </a:p>
          <a:p>
            <a:pPr lvl="1" eaLnBrk="1" hangingPunct="1">
              <a:lnSpc>
                <a:spcPct val="90000"/>
              </a:lnSpc>
            </a:pPr>
            <a:r>
              <a:rPr lang="en-US" sz="1900" dirty="0">
                <a:ea typeface="ＭＳ Ｐゴシック" panose="020B0600070205080204" pitchFamily="34" charset="-128"/>
              </a:rPr>
              <a:t>Hard to tell distributional shape</a:t>
            </a:r>
          </a:p>
          <a:p>
            <a:pPr lvl="1" eaLnBrk="1" hangingPunct="1">
              <a:lnSpc>
                <a:spcPct val="90000"/>
              </a:lnSpc>
            </a:pPr>
            <a:r>
              <a:rPr lang="en-US" sz="1900" dirty="0">
                <a:ea typeface="ＭＳ Ｐゴシック" panose="020B0600070205080204" pitchFamily="34" charset="-128"/>
              </a:rPr>
              <a:t>no standard implementation in software (many options for whiskers, outliers)</a:t>
            </a:r>
          </a:p>
          <a:p>
            <a:pPr lvl="1" eaLnBrk="1" hangingPunct="1">
              <a:lnSpc>
                <a:spcPct val="90000"/>
              </a:lnSpc>
            </a:pPr>
            <a:endParaRPr lang="en-US" sz="1900" dirty="0">
              <a:ea typeface="ＭＳ Ｐゴシック" panose="020B0600070205080204" pitchFamily="34" charset="-128"/>
            </a:endParaRPr>
          </a:p>
        </p:txBody>
      </p:sp>
    </p:spTree>
    <p:extLst>
      <p:ext uri="{BB962C8B-B14F-4D97-AF65-F5344CB8AC3E}">
        <p14:creationId xmlns:p14="http://schemas.microsoft.com/office/powerpoint/2010/main" val="27055094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3563" y="1251624"/>
            <a:ext cx="9794555" cy="5836670"/>
          </a:xfrm>
        </p:spPr>
        <p:txBody>
          <a:bodyPr>
            <a:noAutofit/>
          </a:bodyPr>
          <a:lstStyle/>
          <a:p>
            <a:pPr algn="l"/>
            <a:r>
              <a:rPr lang="en-US" dirty="0">
                <a:latin typeface="+mj-lt"/>
              </a:rPr>
              <a:t>- Scatter-Plot</a:t>
            </a:r>
          </a:p>
          <a:p>
            <a:pPr algn="l"/>
            <a:r>
              <a:rPr lang="en-US" dirty="0">
                <a:latin typeface="+mj-lt"/>
              </a:rPr>
              <a:t>- Linear Regression</a:t>
            </a:r>
          </a:p>
          <a:p>
            <a:pPr algn="l"/>
            <a:r>
              <a:rPr lang="en-US" dirty="0">
                <a:latin typeface="+mj-lt"/>
              </a:rPr>
              <a:t>- Correlation Coefficients</a:t>
            </a:r>
          </a:p>
          <a:p>
            <a:pPr algn="l"/>
            <a:r>
              <a:rPr lang="en-US" dirty="0">
                <a:latin typeface="+mj-lt"/>
              </a:rPr>
              <a:t>- Box-Plot</a:t>
            </a:r>
            <a:endParaRPr lang="en-US" dirty="0" smtClean="0">
              <a:latin typeface="+mj-lt"/>
            </a:endParaRPr>
          </a:p>
        </p:txBody>
      </p:sp>
      <p:sp>
        <p:nvSpPr>
          <p:cNvPr id="5" name="Rectangle 2"/>
          <p:cNvSpPr txBox="1">
            <a:spLocks noChangeArrowheads="1"/>
          </p:cNvSpPr>
          <p:nvPr/>
        </p:nvSpPr>
        <p:spPr>
          <a:xfrm>
            <a:off x="879523" y="-159855"/>
            <a:ext cx="9369035" cy="1411479"/>
          </a:xfrm>
          <a:prstGeom prst="rect">
            <a:avLst/>
          </a:prstGeom>
        </p:spPr>
        <p:txBody>
          <a:bodyPr vert="horz" lIns="97475" tIns="48738" rIns="97475" bIns="48738"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dirty="0">
                <a:solidFill>
                  <a:srgbClr val="CD0000"/>
                </a:solidFill>
                <a:ea typeface="ＭＳ Ｐゴシック" panose="020B0600070205080204" pitchFamily="34" charset="-128"/>
              </a:rPr>
              <a:t>2D Analysis</a:t>
            </a:r>
            <a:endParaRPr lang="en-US" sz="4300" dirty="0">
              <a:solidFill>
                <a:srgbClr val="CD0000"/>
              </a:solidFill>
              <a:ea typeface="ＭＳ Ｐゴシック" panose="020B0600070205080204" pitchFamily="34" charset="-128"/>
            </a:endParaRPr>
          </a:p>
        </p:txBody>
      </p:sp>
    </p:spTree>
    <p:extLst>
      <p:ext uri="{BB962C8B-B14F-4D97-AF65-F5344CB8AC3E}">
        <p14:creationId xmlns:p14="http://schemas.microsoft.com/office/powerpoint/2010/main" val="277811327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590167" y="485422"/>
            <a:ext cx="11734800" cy="711200"/>
          </a:xfrm>
        </p:spPr>
        <p:txBody>
          <a:bodyPr>
            <a:normAutofit fontScale="90000"/>
          </a:bodyPr>
          <a:lstStyle/>
          <a:p>
            <a:r>
              <a:rPr lang="en-US" sz="4300" dirty="0">
                <a:solidFill>
                  <a:srgbClr val="CD0000"/>
                </a:solidFill>
              </a:rPr>
              <a:t>2-D (Bivariate) Data</a:t>
            </a:r>
          </a:p>
        </p:txBody>
      </p:sp>
      <p:sp>
        <p:nvSpPr>
          <p:cNvPr id="376835" name="Rectangle 3"/>
          <p:cNvSpPr>
            <a:spLocks noGrp="1" noChangeArrowheads="1"/>
          </p:cNvSpPr>
          <p:nvPr>
            <p:ph type="body" idx="1"/>
          </p:nvPr>
        </p:nvSpPr>
        <p:spPr/>
        <p:txBody>
          <a:bodyPr/>
          <a:lstStyle/>
          <a:p>
            <a:pPr marL="365531" indent="-365531"/>
            <a:r>
              <a:rPr lang="en-US"/>
              <a:t>Scatter plot, …</a:t>
            </a:r>
          </a:p>
        </p:txBody>
      </p:sp>
      <p:sp>
        <p:nvSpPr>
          <p:cNvPr id="376837" name="Line 5"/>
          <p:cNvSpPr>
            <a:spLocks noChangeShapeType="1"/>
          </p:cNvSpPr>
          <p:nvPr/>
        </p:nvSpPr>
        <p:spPr bwMode="auto">
          <a:xfrm>
            <a:off x="3820160" y="3002139"/>
            <a:ext cx="0" cy="27587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38" name="Line 6"/>
          <p:cNvSpPr>
            <a:spLocks noChangeShapeType="1"/>
          </p:cNvSpPr>
          <p:nvPr/>
        </p:nvSpPr>
        <p:spPr bwMode="auto">
          <a:xfrm>
            <a:off x="3820160" y="5760861"/>
            <a:ext cx="585216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39" name="Rectangle 7"/>
          <p:cNvSpPr>
            <a:spLocks noChangeArrowheads="1"/>
          </p:cNvSpPr>
          <p:nvPr/>
        </p:nvSpPr>
        <p:spPr bwMode="auto">
          <a:xfrm>
            <a:off x="2844800" y="4138083"/>
            <a:ext cx="579157"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price</a:t>
            </a:r>
          </a:p>
        </p:txBody>
      </p:sp>
      <p:sp>
        <p:nvSpPr>
          <p:cNvPr id="376840" name="Rectangle 8"/>
          <p:cNvSpPr>
            <a:spLocks noChangeArrowheads="1"/>
          </p:cNvSpPr>
          <p:nvPr/>
        </p:nvSpPr>
        <p:spPr bwMode="auto">
          <a:xfrm>
            <a:off x="4632962" y="5923139"/>
            <a:ext cx="812169"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mileage</a:t>
            </a:r>
          </a:p>
        </p:txBody>
      </p:sp>
      <p:sp>
        <p:nvSpPr>
          <p:cNvPr id="376841" name="Oval 9"/>
          <p:cNvSpPr>
            <a:spLocks noChangeArrowheads="1"/>
          </p:cNvSpPr>
          <p:nvPr/>
        </p:nvSpPr>
        <p:spPr bwMode="auto">
          <a:xfrm>
            <a:off x="7640320" y="4056944"/>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2" name="Oval 10"/>
          <p:cNvSpPr>
            <a:spLocks noChangeArrowheads="1"/>
          </p:cNvSpPr>
          <p:nvPr/>
        </p:nvSpPr>
        <p:spPr bwMode="auto">
          <a:xfrm>
            <a:off x="4958080" y="3002139"/>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3" name="Oval 11"/>
          <p:cNvSpPr>
            <a:spLocks noChangeArrowheads="1"/>
          </p:cNvSpPr>
          <p:nvPr/>
        </p:nvSpPr>
        <p:spPr bwMode="auto">
          <a:xfrm>
            <a:off x="5933440" y="4138083"/>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4" name="Oval 12"/>
          <p:cNvSpPr>
            <a:spLocks noChangeArrowheads="1"/>
          </p:cNvSpPr>
          <p:nvPr/>
        </p:nvSpPr>
        <p:spPr bwMode="auto">
          <a:xfrm>
            <a:off x="4551680" y="5030611"/>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5" name="Oval 13"/>
          <p:cNvSpPr>
            <a:spLocks noChangeArrowheads="1"/>
          </p:cNvSpPr>
          <p:nvPr/>
        </p:nvSpPr>
        <p:spPr bwMode="auto">
          <a:xfrm>
            <a:off x="6746240" y="5111750"/>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
        <p:nvSpPr>
          <p:cNvPr id="376846" name="Oval 14"/>
          <p:cNvSpPr>
            <a:spLocks noChangeArrowheads="1"/>
          </p:cNvSpPr>
          <p:nvPr/>
        </p:nvSpPr>
        <p:spPr bwMode="auto">
          <a:xfrm>
            <a:off x="4876800" y="3975805"/>
            <a:ext cx="162560" cy="162278"/>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Tree>
    <p:extLst>
      <p:ext uri="{BB962C8B-B14F-4D97-AF65-F5344CB8AC3E}">
        <p14:creationId xmlns:p14="http://schemas.microsoft.com/office/powerpoint/2010/main" val="248696067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1FB5E30-437D-4D2B-B978-FDF2A1D2AE24}" type="slidenum">
              <a:rPr lang="zh-CN" altLang="en-US"/>
              <a:pPr/>
              <a:t>53</a:t>
            </a:fld>
            <a:endParaRPr lang="en-US" altLang="zh-CN"/>
          </a:p>
        </p:txBody>
      </p:sp>
      <p:sp>
        <p:nvSpPr>
          <p:cNvPr id="715778" name="Rectangle 2"/>
          <p:cNvSpPr>
            <a:spLocks noGrp="1" noChangeArrowheads="1"/>
          </p:cNvSpPr>
          <p:nvPr>
            <p:ph type="title"/>
          </p:nvPr>
        </p:nvSpPr>
        <p:spPr>
          <a:xfrm>
            <a:off x="635000" y="579496"/>
            <a:ext cx="11734800" cy="711200"/>
          </a:xfrm>
        </p:spPr>
        <p:txBody>
          <a:bodyPr>
            <a:normAutofit fontScale="90000"/>
          </a:bodyPr>
          <a:lstStyle/>
          <a:p>
            <a:r>
              <a:rPr lang="en-US" sz="4300" dirty="0">
                <a:solidFill>
                  <a:srgbClr val="CD0000"/>
                </a:solidFill>
              </a:rPr>
              <a:t>Line graphs</a:t>
            </a:r>
          </a:p>
        </p:txBody>
      </p:sp>
      <p:pic>
        <p:nvPicPr>
          <p:cNvPr id="71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2" y="1703918"/>
            <a:ext cx="4947920" cy="514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6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635000" y="573852"/>
            <a:ext cx="11734800" cy="711200"/>
          </a:xfrm>
        </p:spPr>
        <p:txBody>
          <a:bodyPr>
            <a:normAutofit fontScale="90000"/>
          </a:bodyPr>
          <a:lstStyle/>
          <a:p>
            <a:r>
              <a:rPr lang="en-US" sz="4300" dirty="0">
                <a:solidFill>
                  <a:srgbClr val="CD0000"/>
                </a:solidFill>
              </a:rPr>
              <a:t>Scatterplot Matrix</a:t>
            </a:r>
          </a:p>
        </p:txBody>
      </p:sp>
      <p:pic>
        <p:nvPicPr>
          <p:cNvPr id="438275" name="Picture 3"/>
          <p:cNvPicPr>
            <a:picLocks noChangeAspect="1" noChangeArrowheads="1"/>
          </p:cNvPicPr>
          <p:nvPr/>
        </p:nvPicPr>
        <p:blipFill>
          <a:blip r:embed="rId2">
            <a:extLst>
              <a:ext uri="{28A0092B-C50C-407E-A947-70E740481C1C}">
                <a14:useLocalDpi xmlns:a14="http://schemas.microsoft.com/office/drawing/2010/main" val="0"/>
              </a:ext>
            </a:extLst>
          </a:blip>
          <a:srcRect l="8749" t="3714" b="2602"/>
          <a:stretch>
            <a:fillRect/>
          </a:stretch>
        </p:blipFill>
        <p:spPr bwMode="auto">
          <a:xfrm>
            <a:off x="6014720" y="1622780"/>
            <a:ext cx="4797214" cy="4722959"/>
          </a:xfrm>
          <a:prstGeom prst="rect">
            <a:avLst/>
          </a:prstGeom>
          <a:noFill/>
          <a:extLst>
            <a:ext uri="{909E8E84-426E-40dd-AFC4-6F175D3DCCD1}">
              <a14:hiddenFill xmlns:a14="http://schemas.microsoft.com/office/drawing/2010/main">
                <a:solidFill>
                  <a:srgbClr val="FFFFFF"/>
                </a:solidFill>
              </a14:hiddenFill>
            </a:ext>
          </a:extLst>
        </p:spPr>
      </p:pic>
      <p:sp>
        <p:nvSpPr>
          <p:cNvPr id="438276" name="Text Box 4"/>
          <p:cNvSpPr txBox="1">
            <a:spLocks noChangeArrowheads="1"/>
          </p:cNvSpPr>
          <p:nvPr/>
        </p:nvSpPr>
        <p:spPr bwMode="auto">
          <a:xfrm>
            <a:off x="1950721" y="2353029"/>
            <a:ext cx="2446030" cy="246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spAutoFit/>
          </a:bodyPr>
          <a:lstStyle/>
          <a:p>
            <a:r>
              <a:rPr lang="en-US">
                <a:latin typeface="Tahoma" panose="020B0604030504040204" pitchFamily="34" charset="0"/>
                <a:cs typeface="Arial" panose="020B0604020202020204" pitchFamily="34" charset="0"/>
              </a:rPr>
              <a:t>Represent each possible</a:t>
            </a:r>
          </a:p>
          <a:p>
            <a:r>
              <a:rPr lang="en-US">
                <a:latin typeface="Tahoma" panose="020B0604030504040204" pitchFamily="34" charset="0"/>
                <a:cs typeface="Arial" panose="020B0604020202020204" pitchFamily="34" charset="0"/>
              </a:rPr>
              <a:t>pair of variables in their</a:t>
            </a:r>
          </a:p>
          <a:p>
            <a:r>
              <a:rPr lang="en-US">
                <a:latin typeface="Tahoma" panose="020B0604030504040204" pitchFamily="34" charset="0"/>
                <a:cs typeface="Arial" panose="020B0604020202020204" pitchFamily="34" charset="0"/>
              </a:rPr>
              <a:t>own 2-D scatterplot </a:t>
            </a:r>
          </a:p>
          <a:p>
            <a:r>
              <a:rPr lang="en-US">
                <a:latin typeface="Tahoma" panose="020B0604030504040204" pitchFamily="34" charset="0"/>
                <a:cs typeface="Arial" panose="020B0604020202020204" pitchFamily="34" charset="0"/>
              </a:rPr>
              <a:t>(car data)</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a:t>
            </a:r>
            <a:r>
              <a:rPr lang="en-US" b="1" i="1">
                <a:solidFill>
                  <a:srgbClr val="F35B1B"/>
                </a:solidFill>
                <a:latin typeface="Tahoma" panose="020B0604030504040204" pitchFamily="34" charset="0"/>
                <a:cs typeface="Arial" panose="020B0604020202020204" pitchFamily="34" charset="0"/>
              </a:rPr>
              <a:t> </a:t>
            </a:r>
            <a:r>
              <a:rPr lang="en-US" b="1" i="1">
                <a:solidFill>
                  <a:srgbClr val="E5405D"/>
                </a:solidFill>
                <a:latin typeface="Tahoma" panose="020B0604030504040204" pitchFamily="34" charset="0"/>
                <a:cs typeface="Arial" panose="020B0604020202020204" pitchFamily="34" charset="0"/>
              </a:rPr>
              <a:t>Useful for what?</a:t>
            </a:r>
          </a:p>
          <a:p>
            <a:r>
              <a:rPr lang="en-US">
                <a:latin typeface="Tahoma" panose="020B0604030504040204" pitchFamily="34" charset="0"/>
                <a:cs typeface="Arial" panose="020B0604020202020204" pitchFamily="34" charset="0"/>
              </a:rPr>
              <a:t>    A: linear correlations </a:t>
            </a:r>
          </a:p>
          <a:p>
            <a:r>
              <a:rPr lang="en-US">
                <a:latin typeface="Tahoma" panose="020B0604030504040204" pitchFamily="34" charset="0"/>
                <a:cs typeface="Arial" panose="020B0604020202020204" pitchFamily="34" charset="0"/>
              </a:rPr>
              <a:t> (e.g. horsepower &amp; weight)</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 Misses what?</a:t>
            </a:r>
          </a:p>
          <a:p>
            <a:r>
              <a:rPr lang="en-US">
                <a:latin typeface="Tahoma" panose="020B0604030504040204" pitchFamily="34" charset="0"/>
                <a:cs typeface="Arial" panose="020B0604020202020204" pitchFamily="34" charset="0"/>
              </a:rPr>
              <a:t>    A: multivariate effects</a:t>
            </a:r>
          </a:p>
        </p:txBody>
      </p:sp>
      <p:sp>
        <p:nvSpPr>
          <p:cNvPr id="438277" name="Rectangle 5"/>
          <p:cNvSpPr>
            <a:spLocks noChangeArrowheads="1"/>
          </p:cNvSpPr>
          <p:nvPr/>
        </p:nvSpPr>
        <p:spPr bwMode="auto">
          <a:xfrm>
            <a:off x="7152640" y="3975806"/>
            <a:ext cx="650240" cy="567972"/>
          </a:xfrm>
          <a:prstGeom prst="rect">
            <a:avLst/>
          </a:prstGeom>
          <a:solidFill>
            <a:schemeClr val="accent1">
              <a:alpha val="32001"/>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475" tIns="48738" rIns="97475" bIns="48738" anchor="ctr"/>
          <a:lstStyle/>
          <a:p>
            <a:endParaRPr lang="en-US"/>
          </a:p>
        </p:txBody>
      </p:sp>
    </p:spTree>
    <p:extLst>
      <p:ext uri="{BB962C8B-B14F-4D97-AF65-F5344CB8AC3E}">
        <p14:creationId xmlns:p14="http://schemas.microsoft.com/office/powerpoint/2010/main" val="1303465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827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8276">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827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8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35000" y="471853"/>
            <a:ext cx="11734800" cy="711200"/>
          </a:xfrm>
        </p:spPr>
        <p:txBody>
          <a:bodyPr>
            <a:normAutofit fontScale="90000"/>
          </a:bodyPr>
          <a:lstStyle/>
          <a:p>
            <a:r>
              <a:rPr lang="en-US" sz="4300" dirty="0">
                <a:solidFill>
                  <a:srgbClr val="CD0000"/>
                </a:solidFill>
                <a:cs typeface="Times New Roman" panose="02020603050405020304" pitchFamily="18" charset="0"/>
              </a:rPr>
              <a:t>Scatter Plot with Regression Lines </a:t>
            </a:r>
          </a:p>
        </p:txBody>
      </p:sp>
      <p:sp>
        <p:nvSpPr>
          <p:cNvPr id="19459" name="Rectangle 3"/>
          <p:cNvSpPr>
            <a:spLocks noChangeArrowheads="1"/>
          </p:cNvSpPr>
          <p:nvPr/>
        </p:nvSpPr>
        <p:spPr bwMode="auto">
          <a:xfrm>
            <a:off x="5085081" y="2495021"/>
            <a:ext cx="9753600"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475" tIns="48738" rIns="97475" bIns="48738">
            <a:spAutoFit/>
          </a:bodyPr>
          <a:lstStyle/>
          <a:p>
            <a:endParaRPr lang="en-US"/>
          </a:p>
        </p:txBody>
      </p:sp>
      <p:sp>
        <p:nvSpPr>
          <p:cNvPr id="19462" name="Rectangle 6"/>
          <p:cNvSpPr>
            <a:spLocks noChangeArrowheads="1"/>
          </p:cNvSpPr>
          <p:nvPr/>
        </p:nvSpPr>
        <p:spPr bwMode="auto">
          <a:xfrm>
            <a:off x="4673600" y="2495021"/>
            <a:ext cx="9753600" cy="31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475" tIns="48738" rIns="97475" bIns="48738">
            <a:spAutoFit/>
          </a:bodyPr>
          <a:lstStyle/>
          <a:p>
            <a:endParaRPr lang="en-US"/>
          </a:p>
        </p:txBody>
      </p:sp>
      <p:graphicFrame>
        <p:nvGraphicFramePr>
          <p:cNvPr id="19461" name="Object 5"/>
          <p:cNvGraphicFramePr>
            <a:graphicFrameLocks noChangeAspect="1"/>
          </p:cNvGraphicFramePr>
          <p:nvPr>
            <p:extLst>
              <p:ext uri="{D42A27DB-BD31-4B8C-83A1-F6EECF244321}">
                <p14:modId xmlns:p14="http://schemas.microsoft.com/office/powerpoint/2010/main" val="2987981504"/>
              </p:ext>
            </p:extLst>
          </p:nvPr>
        </p:nvGraphicFramePr>
        <p:xfrm>
          <a:off x="2490419" y="2495022"/>
          <a:ext cx="6014720" cy="3801694"/>
        </p:xfrm>
        <a:graphic>
          <a:graphicData uri="http://schemas.openxmlformats.org/presentationml/2006/ole">
            <mc:AlternateContent xmlns:mc="http://schemas.openxmlformats.org/markup-compatibility/2006">
              <mc:Choice xmlns:v="urn:schemas-microsoft-com:vml" Requires="v">
                <p:oleObj spid="_x0000_s13324" r:id="rId3" imgW="5028571" imgH="3419952" progId="Paint.Picture">
                  <p:embed/>
                </p:oleObj>
              </mc:Choice>
              <mc:Fallback>
                <p:oleObj r:id="rId3" imgW="5028571" imgH="341995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419" y="2495022"/>
                        <a:ext cx="6014720" cy="3801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014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b="1" dirty="0" smtClean="0">
                <a:cs typeface="Times New Roman" charset="0"/>
              </a:rPr>
              <a:t>Population</a:t>
            </a:r>
            <a:r>
              <a:rPr lang="en-US" sz="2800" b="1" dirty="0">
                <a:cs typeface="Times New Roman" charset="0"/>
              </a:rPr>
              <a:t>:</a:t>
            </a:r>
            <a:r>
              <a:rPr lang="en-US" sz="2800" dirty="0">
                <a:cs typeface="Times New Roman" charset="0"/>
              </a:rPr>
              <a:t> The entire group about which information is desired.</a:t>
            </a:r>
          </a:p>
          <a:p>
            <a:endParaRPr lang="en-US" sz="1100" dirty="0">
              <a:cs typeface="Times New Roman" charset="0"/>
            </a:endParaRPr>
          </a:p>
          <a:p>
            <a:endParaRPr lang="en-US" sz="2800" b="1" dirty="0" smtClean="0">
              <a:cs typeface="Times New Roman" charset="0"/>
            </a:endParaRPr>
          </a:p>
          <a:p>
            <a:r>
              <a:rPr lang="en-US" sz="2800" b="1" dirty="0" smtClean="0">
                <a:cs typeface="Times New Roman" charset="0"/>
              </a:rPr>
              <a:t>Sample</a:t>
            </a:r>
            <a:r>
              <a:rPr lang="en-US" sz="2800" b="1" dirty="0">
                <a:cs typeface="Times New Roman" charset="0"/>
              </a:rPr>
              <a:t>:</a:t>
            </a:r>
            <a:r>
              <a:rPr lang="en-US" sz="2800" dirty="0">
                <a:cs typeface="Times New Roman" charset="0"/>
              </a:rPr>
              <a:t>  A proportion or part of the population - usually the proportion from which information is gathered.</a:t>
            </a: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a:spcBef>
                <a:spcPct val="50000"/>
              </a:spcBef>
            </a:pPr>
            <a:r>
              <a:rPr lang="en-US" sz="3200" b="1" dirty="0"/>
              <a:t>Populations and Samples</a:t>
            </a:r>
            <a:endParaRPr lang="en-US" sz="3200" b="1" dirty="0"/>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r>
              <a:rPr lang="en-US" sz="2800" b="1" dirty="0">
                <a:cs typeface="Times New Roman" charset="0"/>
              </a:rPr>
              <a:t>Haphazard Sample:  </a:t>
            </a:r>
            <a:r>
              <a:rPr lang="en-US" sz="2800" dirty="0">
                <a:cs typeface="Times New Roman" charset="0"/>
              </a:rPr>
              <a:t>Haphazard samples are constructed </a:t>
            </a:r>
            <a:r>
              <a:rPr lang="en-US" sz="2800" dirty="0" smtClean="0">
                <a:cs typeface="Times New Roman" charset="0"/>
              </a:rPr>
              <a:t>arbitrarily.</a:t>
            </a:r>
            <a:endParaRPr lang="en-US" sz="2800" dirty="0">
              <a:cs typeface="Times New Roman" charset="0"/>
            </a:endParaRPr>
          </a:p>
          <a:p>
            <a:endParaRPr lang="en-US" sz="1200" dirty="0">
              <a:cs typeface="Times New Roman" charset="0"/>
            </a:endParaRPr>
          </a:p>
          <a:p>
            <a:r>
              <a:rPr lang="en-US" sz="2800" b="1" dirty="0">
                <a:cs typeface="Times New Roman" charset="0"/>
              </a:rPr>
              <a:t>Random Sample:  </a:t>
            </a:r>
            <a:r>
              <a:rPr lang="en-US" sz="2800" dirty="0">
                <a:cs typeface="Times New Roman" charset="0"/>
              </a:rPr>
              <a:t>R</a:t>
            </a:r>
            <a:r>
              <a:rPr lang="en-US" sz="2800" dirty="0" smtClean="0">
                <a:cs typeface="Times New Roman" charset="0"/>
              </a:rPr>
              <a:t>andom samples select such </a:t>
            </a:r>
            <a:r>
              <a:rPr lang="en-US" sz="2800" dirty="0">
                <a:cs typeface="Times New Roman" charset="0"/>
              </a:rPr>
              <a:t>that each member of the population has an equal chance of being selected into the sample.</a:t>
            </a: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lvl="0">
              <a:buSzPct val="25000"/>
            </a:pPr>
            <a:r>
              <a:rPr lang="en-US" sz="3200" b="1" dirty="0">
                <a:cs typeface="Times New Roman" charset="0"/>
              </a:rPr>
              <a:t>Selecting a Sample</a:t>
            </a:r>
            <a:r>
              <a:rPr lang="en-US" sz="3200" dirty="0"/>
              <a:t> </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lvl="0">
              <a:buSzPct val="25000"/>
            </a:pPr>
            <a:r>
              <a:rPr lang="en-US" sz="4000" dirty="0">
                <a:latin typeface="Arial" charset="0"/>
              </a:rPr>
              <a:t>Population vs. The Sample</a:t>
            </a:r>
            <a:endParaRPr lang="en-US" sz="4000" b="1" dirty="0">
              <a:latin typeface="Oswald"/>
              <a:ea typeface="Oswald"/>
              <a:cs typeface="Oswald"/>
              <a:sym typeface="Oswald"/>
            </a:endParaRPr>
          </a:p>
        </p:txBody>
      </p:sp>
      <p:sp>
        <p:nvSpPr>
          <p:cNvPr id="5" name="Oval 4"/>
          <p:cNvSpPr>
            <a:spLocks noChangeArrowheads="1"/>
          </p:cNvSpPr>
          <p:nvPr/>
        </p:nvSpPr>
        <p:spPr bwMode="auto">
          <a:xfrm>
            <a:off x="2706971" y="1889370"/>
            <a:ext cx="7208425" cy="448505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800" dirty="0" smtClean="0">
                <a:solidFill>
                  <a:schemeClr val="bg1">
                    <a:lumMod val="95000"/>
                  </a:schemeClr>
                </a:solidFill>
              </a:rPr>
              <a:t>Population</a:t>
            </a:r>
            <a:endParaRPr lang="en-US" sz="2800" dirty="0">
              <a:solidFill>
                <a:schemeClr val="bg1">
                  <a:lumMod val="95000"/>
                </a:schemeClr>
              </a:solidFill>
            </a:endParaRPr>
          </a:p>
        </p:txBody>
      </p:sp>
      <p:sp>
        <p:nvSpPr>
          <p:cNvPr id="6" name="Oval 4"/>
          <p:cNvSpPr>
            <a:spLocks noChangeArrowheads="1"/>
          </p:cNvSpPr>
          <p:nvPr/>
        </p:nvSpPr>
        <p:spPr bwMode="auto">
          <a:xfrm>
            <a:off x="5149189" y="2545645"/>
            <a:ext cx="3434125" cy="1397143"/>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r>
              <a:rPr lang="en-US" sz="2800" dirty="0" smtClean="0">
                <a:solidFill>
                  <a:schemeClr val="tx1"/>
                </a:solidFill>
              </a:rPr>
              <a:t>Sample</a:t>
            </a:r>
            <a:endParaRPr lang="en-US" sz="2800" dirty="0">
              <a:solidFill>
                <a:schemeClr val="tx1"/>
              </a:solidFill>
            </a:endParaRPr>
          </a:p>
        </p:txBody>
      </p:sp>
    </p:spTree>
    <p:extLst>
      <p:ext uri="{BB962C8B-B14F-4D97-AF65-F5344CB8AC3E}">
        <p14:creationId xmlns:p14="http://schemas.microsoft.com/office/powerpoint/2010/main" val="14785308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a:t>
            </a:r>
          </a:p>
        </p:txBody>
      </p:sp>
      <p:sp>
        <p:nvSpPr>
          <p:cNvPr id="416" name="Shape 41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SUMMARY STATISTICS IN PANDAS</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Create and open an </a:t>
            </a:r>
            <a:r>
              <a:rPr lang="en-US" sz="2800" dirty="0" err="1">
                <a:solidFill>
                  <a:schemeClr val="dk1"/>
                </a:solidFill>
                <a:latin typeface="Georgia"/>
                <a:ea typeface="Georgia"/>
                <a:cs typeface="Georgia"/>
                <a:sym typeface="Georgia"/>
              </a:rPr>
              <a:t>iPython</a:t>
            </a:r>
            <a:r>
              <a:rPr lang="en-US" sz="2800" dirty="0">
                <a:solidFill>
                  <a:schemeClr val="dk1"/>
                </a:solidFill>
                <a:latin typeface="Georgia"/>
                <a:ea typeface="Georgia"/>
                <a:cs typeface="Georgia"/>
                <a:sym typeface="Georgia"/>
              </a:rPr>
              <a:t> Notebook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extLst>
      <p:ext uri="{BB962C8B-B14F-4D97-AF65-F5344CB8AC3E}">
        <p14:creationId xmlns:p14="http://schemas.microsoft.com/office/powerpoint/2010/main" val="31583598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Open the starter-code notebook located in lessons/lesson-03/code/starter-code of the class repo.</a:t>
            </a:r>
          </a:p>
          <a:p>
            <a:pPr marR="0" lvl="0" algn="l" rtl="0">
              <a:spcBef>
                <a:spcPts val="1000"/>
              </a:spcBef>
              <a:buNone/>
            </a:pPr>
            <a:endParaRPr sz="280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SUMMARY STATISTICS IN PANDAS</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use Pandas to calculate the mean, median, mode, min, and max.</a:t>
            </a:r>
          </a:p>
          <a:p>
            <a:pPr lvl="0" algn="ctr" rtl="0">
              <a:lnSpc>
                <a:spcPct val="145000"/>
              </a:lnSpc>
              <a:spcBef>
                <a:spcPts val="0"/>
              </a:spcBef>
              <a:spcAft>
                <a:spcPts val="1200"/>
              </a:spcAft>
              <a:buNone/>
            </a:pPr>
            <a:endParaRPr sz="2400">
              <a:solidFill>
                <a:srgbClr val="333333"/>
              </a:solidFill>
              <a:highlight>
                <a:srgbClr val="F7F7F7"/>
              </a:highlight>
              <a:latin typeface="Consolas"/>
              <a:ea typeface="Consolas"/>
              <a:cs typeface="Consolas"/>
              <a:sym typeface="Consolas"/>
            </a:endParaRPr>
          </a:p>
          <a:p>
            <a:pPr lvl="0" algn="ctr" rtl="0">
              <a:lnSpc>
                <a:spcPct val="145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Methods available include: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.min() - Compute minimum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.max() - Compute maximum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.mean() - Compute mean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.median() - Compute median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.mode() - Compute mode value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.count() - Count the number of observations</a:t>
            </a:r>
          </a:p>
          <a:p>
            <a:pPr marR="0" lvl="0" algn="l" rtl="0">
              <a:spcBef>
                <a:spcPts val="0"/>
              </a:spcBef>
              <a:buNone/>
            </a:pPr>
            <a:endParaRPr sz="2800">
              <a:latin typeface="Georgia"/>
              <a:ea typeface="Georgia"/>
              <a:cs typeface="Georgia"/>
              <a:sym typeface="Georgia"/>
            </a:endParaRPr>
          </a:p>
        </p:txBody>
      </p:sp>
      <p:sp>
        <p:nvSpPr>
          <p:cNvPr id="428" name="Shape 42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1:  BASIC STATS</a:t>
            </a: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Quartiles divide a rank-ordered data set into four equal parts.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values that divide each part are called first, second, and third quartiles, denoted Q1, Q2, and Q3, respectively.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interquartile range (IQR) is Q3 - Q1, a measure of variability.</a:t>
            </a:r>
          </a:p>
          <a:p>
            <a:pPr marR="0" lvl="0" algn="l" rtl="0">
              <a:spcBef>
                <a:spcPts val="1000"/>
              </a:spcBef>
              <a:buNone/>
            </a:pPr>
            <a:endParaRPr sz="2800">
              <a:latin typeface="Georgia"/>
              <a:ea typeface="Georgia"/>
              <a:cs typeface="Georgia"/>
              <a:sym typeface="Georgia"/>
            </a:endParaRPr>
          </a:p>
        </p:txBody>
      </p:sp>
      <p:sp>
        <p:nvSpPr>
          <p:cNvPr id="434" name="Shape 4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QUARTILES AND INTERQUARTILE RANGE</a:t>
            </a:r>
          </a:p>
        </p:txBody>
      </p:sp>
      <p:pic>
        <p:nvPicPr>
          <p:cNvPr id="435" name="Shape 435"/>
          <p:cNvPicPr preferRelativeResize="0"/>
          <p:nvPr/>
        </p:nvPicPr>
        <p:blipFill>
          <a:blip r:embed="rId3">
            <a:alphaModFix/>
          </a:blip>
          <a:stretch>
            <a:fillRect/>
          </a:stretch>
        </p:blipFill>
        <p:spPr>
          <a:xfrm>
            <a:off x="4048075" y="4622750"/>
            <a:ext cx="4908650" cy="25345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Box plots give a nice visual of min, max, mean, median, and the quartile and interquartile range.</a:t>
            </a:r>
          </a:p>
          <a:p>
            <a:pPr marR="0" lvl="0" algn="l" rtl="0">
              <a:spcBef>
                <a:spcPts val="1000"/>
              </a:spcBef>
              <a:buNone/>
            </a:pPr>
            <a:endParaRPr sz="2800">
              <a:latin typeface="Georgia"/>
              <a:ea typeface="Georgia"/>
              <a:cs typeface="Georgia"/>
              <a:sym typeface="Georgia"/>
            </a:endParaRPr>
          </a:p>
        </p:txBody>
      </p:sp>
      <p:sp>
        <p:nvSpPr>
          <p:cNvPr id="441" name="Shape 4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2:  BOX PLOT</a:t>
            </a:r>
          </a:p>
        </p:txBody>
      </p:sp>
      <p:pic>
        <p:nvPicPr>
          <p:cNvPr id="442" name="Shape 442"/>
          <p:cNvPicPr preferRelativeResize="0"/>
          <p:nvPr/>
        </p:nvPicPr>
        <p:blipFill>
          <a:blip r:embed="rId3">
            <a:alphaModFix/>
          </a:blip>
          <a:stretch>
            <a:fillRect/>
          </a:stretch>
        </p:blipFill>
        <p:spPr>
          <a:xfrm>
            <a:off x="3507100" y="2629975"/>
            <a:ext cx="6363349" cy="4402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46131" y="1614687"/>
            <a:ext cx="8340600" cy="3809999"/>
          </a:xfrm>
          <a:prstGeom prst="rect">
            <a:avLst/>
          </a:prstGeom>
          <a:noFill/>
          <a:ln>
            <a:noFill/>
          </a:ln>
        </p:spPr>
        <p:txBody>
          <a:bodyPr lIns="0" tIns="0" rIns="0" bIns="0" anchor="t" anchorCtr="0">
            <a:noAutofit/>
          </a:bodyPr>
          <a:lstStyle/>
          <a:p>
            <a:r>
              <a:rPr lang="en-US" sz="2800" dirty="0" smtClean="0"/>
              <a:t>a.k.a</a:t>
            </a:r>
            <a:r>
              <a:rPr lang="en-US" sz="2800" dirty="0"/>
              <a:t>., Systematic </a:t>
            </a:r>
            <a:r>
              <a:rPr lang="en-US" sz="2800" dirty="0" smtClean="0"/>
              <a:t>vs. Random errors</a:t>
            </a:r>
          </a:p>
          <a:p>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Error due to </a:t>
            </a:r>
            <a:r>
              <a:rPr lang="en-US" sz="2800" b="1" dirty="0">
                <a:latin typeface="Georgia"/>
                <a:ea typeface="Georgia"/>
                <a:cs typeface="Georgia"/>
                <a:sym typeface="Georgia"/>
              </a:rPr>
              <a:t>bias</a:t>
            </a:r>
            <a:r>
              <a:rPr lang="en-US" sz="2800" dirty="0">
                <a:latin typeface="Georgia"/>
                <a:ea typeface="Georgia"/>
                <a:cs typeface="Georgia"/>
                <a:sym typeface="Georgia"/>
              </a:rPr>
              <a:t> is calculated at the difference between the </a:t>
            </a:r>
            <a:r>
              <a:rPr lang="en-US" sz="2800" i="1" dirty="0">
                <a:latin typeface="Georgia"/>
                <a:ea typeface="Georgia"/>
                <a:cs typeface="Georgia"/>
                <a:sym typeface="Georgia"/>
              </a:rPr>
              <a:t>expected prediction</a:t>
            </a:r>
            <a:r>
              <a:rPr lang="en-US" sz="2800" dirty="0">
                <a:latin typeface="Georgia"/>
                <a:ea typeface="Georgia"/>
                <a:cs typeface="Georgia"/>
                <a:sym typeface="Georgia"/>
              </a:rPr>
              <a:t> of our model and the </a:t>
            </a:r>
            <a:r>
              <a:rPr lang="en-US" sz="2800" i="1" dirty="0">
                <a:latin typeface="Georgia"/>
                <a:ea typeface="Georgia"/>
                <a:cs typeface="Georgia"/>
                <a:sym typeface="Georgia"/>
              </a:rPr>
              <a:t>correct value</a:t>
            </a:r>
            <a:r>
              <a:rPr lang="en-US" sz="2800" dirty="0">
                <a:latin typeface="Georgia"/>
                <a:ea typeface="Georgia"/>
                <a:cs typeface="Georgia"/>
                <a:sym typeface="Georgia"/>
              </a:rPr>
              <a:t> we are trying to predict.</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Imagine creating multiple models on various datasets.  </a:t>
            </a:r>
            <a:r>
              <a:rPr lang="en-US" sz="2800" b="1" dirty="0">
                <a:latin typeface="Georgia"/>
                <a:ea typeface="Georgia"/>
                <a:cs typeface="Georgia"/>
                <a:sym typeface="Georgia"/>
              </a:rPr>
              <a:t>Bias</a:t>
            </a:r>
            <a:r>
              <a:rPr lang="en-US" sz="2800" dirty="0">
                <a:latin typeface="Georgia"/>
                <a:ea typeface="Georgia"/>
                <a:cs typeface="Georgia"/>
                <a:sym typeface="Georgia"/>
              </a:rPr>
              <a:t> measures </a:t>
            </a:r>
            <a:r>
              <a:rPr lang="en-US" sz="2800" i="1" dirty="0">
                <a:latin typeface="Georgia"/>
                <a:ea typeface="Georgia"/>
                <a:cs typeface="Georgia"/>
                <a:sym typeface="Georgia"/>
              </a:rPr>
              <a:t>how far off in general</a:t>
            </a:r>
            <a:r>
              <a:rPr lang="en-US" sz="2800" dirty="0">
                <a:latin typeface="Georgia"/>
                <a:ea typeface="Georgia"/>
                <a:cs typeface="Georgia"/>
                <a:sym typeface="Georgia"/>
              </a:rPr>
              <a:t> models’ predictions are from the correct value.</a:t>
            </a:r>
          </a:p>
        </p:txBody>
      </p:sp>
      <p:sp>
        <p:nvSpPr>
          <p:cNvPr id="448" name="Shape 448"/>
          <p:cNvSpPr/>
          <p:nvPr/>
        </p:nvSpPr>
        <p:spPr>
          <a:xfrm>
            <a:off x="612717" y="736600"/>
            <a:ext cx="11734800" cy="431700"/>
          </a:xfrm>
          <a:prstGeom prst="rect">
            <a:avLst/>
          </a:prstGeom>
          <a:noFill/>
          <a:ln>
            <a:noFill/>
          </a:ln>
        </p:spPr>
        <p:txBody>
          <a:bodyPr lIns="0" tIns="0" rIns="0" bIns="0" anchor="t" anchorCtr="0">
            <a:noAutofit/>
          </a:bodyPr>
          <a:lstStyle/>
          <a:p>
            <a:r>
              <a:rPr lang="en-US" sz="3200" b="1" dirty="0">
                <a:latin typeface="Oswald"/>
                <a:ea typeface="Oswald"/>
                <a:cs typeface="Oswald"/>
                <a:sym typeface="Oswald"/>
              </a:rPr>
              <a:t>BIAS VS. </a:t>
            </a:r>
            <a:r>
              <a:rPr lang="en-US" sz="3200" b="1" dirty="0" smtClean="0">
                <a:latin typeface="Oswald"/>
                <a:ea typeface="Oswald"/>
                <a:cs typeface="Oswald"/>
                <a:sym typeface="Oswald"/>
              </a:rPr>
              <a:t>VARIANCE</a:t>
            </a:r>
            <a:endParaRPr lang="en-US" sz="3200" b="1" dirty="0">
              <a:latin typeface="Oswald"/>
              <a:ea typeface="Oswald"/>
              <a:cs typeface="Oswald"/>
              <a:sym typeface="Oswald"/>
            </a:endParaRPr>
          </a:p>
        </p:txBody>
      </p:sp>
      <p:pic>
        <p:nvPicPr>
          <p:cNvPr id="449" name="Shape 449"/>
          <p:cNvPicPr preferRelativeResize="0"/>
          <p:nvPr/>
        </p:nvPicPr>
        <p:blipFill>
          <a:blip r:embed="rId3">
            <a:alphaModFix/>
          </a:blip>
          <a:stretch>
            <a:fillRect/>
          </a:stretch>
        </p:blipFill>
        <p:spPr>
          <a:xfrm>
            <a:off x="8975650" y="1614687"/>
            <a:ext cx="3219450" cy="5133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434453" y="1457240"/>
            <a:ext cx="11734800" cy="3809999"/>
          </a:xfrm>
          <a:prstGeom prst="rect">
            <a:avLst/>
          </a:prstGeom>
          <a:noFill/>
          <a:ln>
            <a:noFill/>
          </a:ln>
        </p:spPr>
        <p:txBody>
          <a:bodyPr lIns="0" tIns="0" rIns="0" bIns="0" anchor="t" anchorCtr="0">
            <a:noAutofit/>
          </a:bodyPr>
          <a:lstStyle/>
          <a:p>
            <a:pPr marR="0" lvl="0" algn="l" rtl="0">
              <a:spcBef>
                <a:spcPts val="0"/>
              </a:spcBef>
              <a:buSzPct val="100000"/>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Error </a:t>
            </a:r>
            <a:r>
              <a:rPr lang="en-US" sz="2800" dirty="0">
                <a:latin typeface="Georgia"/>
                <a:ea typeface="Georgia"/>
                <a:cs typeface="Georgia"/>
                <a:sym typeface="Georgia"/>
              </a:rPr>
              <a:t>due to </a:t>
            </a:r>
            <a:r>
              <a:rPr lang="en-US" sz="2800" b="1" dirty="0">
                <a:latin typeface="Georgia"/>
                <a:ea typeface="Georgia"/>
                <a:cs typeface="Georgia"/>
                <a:sym typeface="Georgia"/>
              </a:rPr>
              <a:t>variance</a:t>
            </a:r>
            <a:r>
              <a:rPr lang="en-US" sz="2800" dirty="0">
                <a:latin typeface="Georgia"/>
                <a:ea typeface="Georgia"/>
                <a:cs typeface="Georgia"/>
                <a:sym typeface="Georgia"/>
              </a:rPr>
              <a:t> is taken as the variability of a model prediction for a given point.</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solidFill>
                  <a:schemeClr val="dk1"/>
                </a:solidFill>
                <a:latin typeface="Georgia"/>
                <a:ea typeface="Georgia"/>
                <a:cs typeface="Georgia"/>
                <a:sym typeface="Georgia"/>
              </a:rPr>
              <a:t>Imagine creating multiple models on various datasets.  </a:t>
            </a:r>
            <a:r>
              <a:rPr lang="en-US" sz="2800" dirty="0">
                <a:latin typeface="Georgia"/>
                <a:ea typeface="Georgia"/>
                <a:cs typeface="Georgia"/>
                <a:sym typeface="Georgia"/>
              </a:rPr>
              <a:t>The </a:t>
            </a:r>
            <a:r>
              <a:rPr lang="en-US" sz="2800" b="1" dirty="0">
                <a:latin typeface="Georgia"/>
                <a:ea typeface="Georgia"/>
                <a:cs typeface="Georgia"/>
                <a:sym typeface="Georgia"/>
              </a:rPr>
              <a:t>variance</a:t>
            </a:r>
            <a:r>
              <a:rPr lang="en-US" sz="2800" dirty="0">
                <a:latin typeface="Georgia"/>
                <a:ea typeface="Georgia"/>
                <a:cs typeface="Georgia"/>
                <a:sym typeface="Georgia"/>
              </a:rPr>
              <a:t> is </a:t>
            </a:r>
            <a:r>
              <a:rPr lang="en-US" sz="2800" i="1" dirty="0">
                <a:latin typeface="Georgia"/>
                <a:ea typeface="Georgia"/>
                <a:cs typeface="Georgia"/>
                <a:sym typeface="Georgia"/>
              </a:rPr>
              <a:t>how much the predictions for a given point vary</a:t>
            </a:r>
            <a:r>
              <a:rPr lang="en-US" sz="2800" dirty="0">
                <a:latin typeface="Georgia"/>
                <a:ea typeface="Georgia"/>
                <a:cs typeface="Georgia"/>
                <a:sym typeface="Georgia"/>
              </a:rPr>
              <a:t> between different realizations of the model.</a:t>
            </a:r>
          </a:p>
        </p:txBody>
      </p:sp>
      <p:sp>
        <p:nvSpPr>
          <p:cNvPr id="455" name="Shape 45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BIAS VS. VARIANCE</a:t>
            </a:r>
          </a:p>
        </p:txBody>
      </p:sp>
      <p:pic>
        <p:nvPicPr>
          <p:cNvPr id="456" name="Shape 456"/>
          <p:cNvPicPr preferRelativeResize="0"/>
          <p:nvPr/>
        </p:nvPicPr>
        <p:blipFill>
          <a:blip r:embed="rId3">
            <a:alphaModFix/>
          </a:blip>
          <a:stretch>
            <a:fillRect/>
          </a:stretch>
        </p:blipFill>
        <p:spPr>
          <a:xfrm>
            <a:off x="6454898" y="4349750"/>
            <a:ext cx="5086350" cy="2952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3333395" y="1301275"/>
            <a:ext cx="6338008" cy="6002825"/>
          </a:xfrm>
          <a:prstGeom prst="rect">
            <a:avLst/>
          </a:prstGeom>
          <a:noFill/>
          <a:ln>
            <a:noFill/>
          </a:ln>
        </p:spPr>
      </p:pic>
      <p:sp>
        <p:nvSpPr>
          <p:cNvPr id="462" name="Shape 4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BIAS VS. VARIANCE</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97758" y="515246"/>
            <a:ext cx="9103360" cy="1217083"/>
          </a:xfrm>
        </p:spPr>
        <p:txBody>
          <a:bodyPr>
            <a:normAutofit/>
          </a:bodyPr>
          <a:lstStyle/>
          <a:p>
            <a:pPr eaLnBrk="1" hangingPunct="1"/>
            <a:r>
              <a:rPr lang="en-US" altLang="en-US" sz="4300" dirty="0">
                <a:solidFill>
                  <a:srgbClr val="CD0000"/>
                </a:solidFill>
                <a:ea typeface="ＭＳ Ｐゴシック" panose="020B0600070205080204" pitchFamily="34" charset="-128"/>
                <a:cs typeface="Arial" panose="020B0604020202020204" pitchFamily="34" charset="0"/>
              </a:rPr>
              <a:t>Bias-Variance Decomposition</a:t>
            </a: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20" y="3002139"/>
            <a:ext cx="7621694" cy="99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V="1">
            <a:off x="5283200" y="4055256"/>
            <a:ext cx="1124373" cy="16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315202" y="3975806"/>
            <a:ext cx="843280" cy="16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V="1">
            <a:off x="8591975" y="3975806"/>
            <a:ext cx="843280" cy="1691"/>
          </a:xfrm>
          <a:prstGeom prst="line">
            <a:avLst/>
          </a:prstGeom>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rot="10800000" flipV="1">
            <a:off x="4551680" y="4056945"/>
            <a:ext cx="1137920" cy="64911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7396974" y="4220843"/>
            <a:ext cx="567972" cy="812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rot="16200000" flipH="1">
            <a:off x="8998867" y="3977003"/>
            <a:ext cx="567972" cy="56896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30730" name="TextBox 24"/>
          <p:cNvSpPr txBox="1">
            <a:spLocks noChangeArrowheads="1"/>
          </p:cNvSpPr>
          <p:nvPr/>
        </p:nvSpPr>
        <p:spPr bwMode="auto">
          <a:xfrm>
            <a:off x="3576320" y="4868335"/>
            <a:ext cx="1713653"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chemeClr val="tx2"/>
                </a:solidFill>
                <a:latin typeface="Calibri" panose="020F0502020204030204" pitchFamily="34" charset="0"/>
              </a:rPr>
              <a:t>Independent</a:t>
            </a:r>
          </a:p>
          <a:p>
            <a:pPr eaLnBrk="1" hangingPunct="1"/>
            <a:r>
              <a:rPr lang="en-US" altLang="en-US" sz="1900">
                <a:solidFill>
                  <a:schemeClr val="tx2"/>
                </a:solidFill>
                <a:latin typeface="Calibri" panose="020F0502020204030204" pitchFamily="34" charset="0"/>
              </a:rPr>
              <a:t>of predictor</a:t>
            </a:r>
            <a:endParaRPr lang="en-US" altLang="en-US" sz="1900" i="1">
              <a:solidFill>
                <a:schemeClr val="tx2"/>
              </a:solidFill>
              <a:latin typeface="Calibri" panose="020F0502020204030204" pitchFamily="34" charset="0"/>
            </a:endParaRPr>
          </a:p>
        </p:txBody>
      </p:sp>
      <p:sp>
        <p:nvSpPr>
          <p:cNvPr id="30731" name="TextBox 25"/>
          <p:cNvSpPr txBox="1">
            <a:spLocks noChangeArrowheads="1"/>
          </p:cNvSpPr>
          <p:nvPr/>
        </p:nvSpPr>
        <p:spPr bwMode="auto">
          <a:xfrm>
            <a:off x="6746240" y="4706057"/>
            <a:ext cx="1749214"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rgbClr val="C00000"/>
                </a:solidFill>
                <a:latin typeface="Calibri" panose="020F0502020204030204" pitchFamily="34" charset="0"/>
              </a:rPr>
              <a:t>The distance</a:t>
            </a:r>
          </a:p>
          <a:p>
            <a:pPr eaLnBrk="1" hangingPunct="1"/>
            <a:r>
              <a:rPr lang="en-US" altLang="en-US" sz="1900">
                <a:solidFill>
                  <a:srgbClr val="C00000"/>
                </a:solidFill>
                <a:latin typeface="Calibri" panose="020F0502020204030204" pitchFamily="34" charset="0"/>
              </a:rPr>
              <a:t>from  </a:t>
            </a:r>
            <a:r>
              <a:rPr lang="en-US" altLang="en-US" sz="1900" i="1">
                <a:solidFill>
                  <a:srgbClr val="C00000"/>
                </a:solidFill>
                <a:latin typeface="Calibri" panose="020F0502020204030204" pitchFamily="34" charset="0"/>
              </a:rPr>
              <a:t>f</a:t>
            </a:r>
          </a:p>
        </p:txBody>
      </p:sp>
      <p:sp>
        <p:nvSpPr>
          <p:cNvPr id="30732" name="TextBox 26"/>
          <p:cNvSpPr txBox="1">
            <a:spLocks noChangeArrowheads="1"/>
          </p:cNvSpPr>
          <p:nvPr/>
        </p:nvSpPr>
        <p:spPr bwMode="auto">
          <a:xfrm>
            <a:off x="9103361" y="4787196"/>
            <a:ext cx="1974427" cy="68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475" tIns="48738" rIns="97475" bIns="48738">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900">
                <a:solidFill>
                  <a:srgbClr val="92D050"/>
                </a:solidFill>
                <a:latin typeface="Calibri" panose="020F0502020204030204" pitchFamily="34" charset="0"/>
              </a:rPr>
              <a:t>Variance of the</a:t>
            </a:r>
          </a:p>
          <a:p>
            <a:pPr eaLnBrk="1" hangingPunct="1"/>
            <a:r>
              <a:rPr lang="en-US" altLang="en-US" sz="1900">
                <a:solidFill>
                  <a:srgbClr val="92D050"/>
                </a:solidFill>
                <a:latin typeface="Calibri" panose="020F0502020204030204" pitchFamily="34" charset="0"/>
              </a:rPr>
              <a:t>predictions</a:t>
            </a:r>
          </a:p>
        </p:txBody>
      </p:sp>
    </p:spTree>
    <p:extLst>
      <p:ext uri="{BB962C8B-B14F-4D97-AF65-F5344CB8AC3E}">
        <p14:creationId xmlns:p14="http://schemas.microsoft.com/office/powerpoint/2010/main" val="383934305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lnSpc>
                <a:spcPct val="90000"/>
              </a:lnSpc>
              <a:buFont typeface="Arial" panose="020B0604020202020204" pitchFamily="34" charset="0"/>
              <a:buNone/>
            </a:pPr>
            <a:r>
              <a:rPr lang="en-US" altLang="en-US" sz="2800" u="sng" dirty="0" smtClean="0">
                <a:latin typeface="+mj-lt"/>
                <a:ea typeface="ＭＳ Ｐゴシック" panose="020B0600070205080204" pitchFamily="34" charset="-128"/>
                <a:cs typeface="Arial" panose="020B0604020202020204" pitchFamily="34" charset="0"/>
              </a:rPr>
              <a:t>Bias Problem</a:t>
            </a:r>
            <a:endParaRPr lang="en-US" altLang="en-US" sz="2800" dirty="0" smtClean="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smtClean="0">
                <a:latin typeface="+mj-lt"/>
                <a:ea typeface="ＭＳ Ｐゴシック" panose="020B0600070205080204" pitchFamily="34" charset="-128"/>
                <a:cs typeface="Arial" panose="020B0604020202020204" pitchFamily="34" charset="0"/>
              </a:rPr>
              <a:t>The hypothesis space made available by a particular classification method does not  include the true hypothesis</a:t>
            </a:r>
          </a:p>
          <a:p>
            <a:pPr eaLnBrk="1" hangingPunct="1">
              <a:lnSpc>
                <a:spcPct val="90000"/>
              </a:lnSpc>
            </a:pPr>
            <a:endParaRPr lang="en-US" altLang="en-US" sz="2800" dirty="0" smtClean="0">
              <a:latin typeface="+mj-lt"/>
              <a:ea typeface="ＭＳ Ｐゴシック" panose="020B0600070205080204" pitchFamily="34" charset="-128"/>
              <a:cs typeface="Arial" panose="020B0604020202020204" pitchFamily="34" charset="0"/>
            </a:endParaRPr>
          </a:p>
          <a:p>
            <a:pPr eaLnBrk="1" hangingPunct="1">
              <a:lnSpc>
                <a:spcPct val="90000"/>
              </a:lnSpc>
              <a:buFont typeface="Arial" panose="020B0604020202020204" pitchFamily="34" charset="0"/>
              <a:buNone/>
            </a:pPr>
            <a:r>
              <a:rPr lang="en-US" altLang="en-US" sz="2800" u="sng" dirty="0" smtClean="0">
                <a:latin typeface="+mj-lt"/>
                <a:ea typeface="ＭＳ Ｐゴシック" panose="020B0600070205080204" pitchFamily="34" charset="-128"/>
                <a:cs typeface="Arial" panose="020B0604020202020204" pitchFamily="34" charset="0"/>
              </a:rPr>
              <a:t>Variance Problem</a:t>
            </a:r>
            <a:endParaRPr lang="en-US" altLang="en-US" sz="2800" dirty="0" smtClean="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smtClean="0">
                <a:latin typeface="+mj-lt"/>
                <a:ea typeface="ＭＳ Ｐゴシック" panose="020B0600070205080204" pitchFamily="34" charset="-128"/>
                <a:cs typeface="Arial" panose="020B0604020202020204" pitchFamily="34" charset="0"/>
              </a:rPr>
              <a:t>The hypothesis space is “too large” for the amount of training data – thus selected hypothesis may be inaccurate on unseen data</a:t>
            </a:r>
          </a:p>
          <a:p>
            <a:pPr eaLnBrk="1" hangingPunct="1">
              <a:lnSpc>
                <a:spcPct val="90000"/>
              </a:lnSpc>
            </a:pPr>
            <a:endParaRPr lang="en-US" altLang="en-US" dirty="0" smtClean="0">
              <a:latin typeface="+mj-lt"/>
              <a:ea typeface="ＭＳ Ｐゴシック" panose="020B0600070205080204" pitchFamily="34" charset="-128"/>
              <a:cs typeface="Arial" panose="020B0604020202020204" pitchFamily="34" charset="0"/>
            </a:endParaRPr>
          </a:p>
        </p:txBody>
      </p:sp>
      <p:sp>
        <p:nvSpPr>
          <p:cNvPr id="32771" name="Title 1"/>
          <p:cNvSpPr>
            <a:spLocks noGrp="1"/>
          </p:cNvSpPr>
          <p:nvPr>
            <p:ph type="title"/>
          </p:nvPr>
        </p:nvSpPr>
        <p:spPr>
          <a:xfrm>
            <a:off x="492761" y="461498"/>
            <a:ext cx="11874096" cy="1217083"/>
          </a:xfrm>
        </p:spPr>
        <p:txBody>
          <a:bodyPr>
            <a:normAutofit fontScale="90000"/>
          </a:bodyPr>
          <a:lstStyle/>
          <a:p>
            <a:r>
              <a:rPr lang="en-US" altLang="en-US" sz="4300" dirty="0">
                <a:ea typeface="ＭＳ Ｐゴシック" panose="020B0600070205080204" pitchFamily="34" charset="-128"/>
                <a:cs typeface="Arial" panose="020B0604020202020204" pitchFamily="34" charset="0"/>
              </a:rPr>
              <a:t>B</a:t>
            </a:r>
            <a:r>
              <a:rPr lang="en-US" altLang="en-US" sz="4400" dirty="0">
                <a:ea typeface="ＭＳ Ｐゴシック" panose="020B0600070205080204" pitchFamily="34" charset="-128"/>
                <a:cs typeface="Arial" panose="020B0604020202020204" pitchFamily="34" charset="0"/>
              </a:rPr>
              <a:t>ias </a:t>
            </a:r>
            <a:r>
              <a:rPr lang="en-US" altLang="en-US" sz="4400" dirty="0" err="1" smtClean="0">
                <a:ea typeface="ＭＳ Ｐゴシック" panose="020B0600070205080204" pitchFamily="34" charset="-128"/>
                <a:cs typeface="Arial" panose="020B0604020202020204" pitchFamily="34" charset="0"/>
              </a:rPr>
              <a:t>vs</a:t>
            </a:r>
            <a:r>
              <a:rPr lang="en-US" altLang="en-US" sz="4400" dirty="0" smtClean="0">
                <a:ea typeface="ＭＳ Ｐゴシック" panose="020B0600070205080204" pitchFamily="34" charset="-128"/>
                <a:cs typeface="Arial" panose="020B0604020202020204" pitchFamily="34" charset="0"/>
              </a:rPr>
              <a:t> Variance </a:t>
            </a:r>
            <a:r>
              <a:rPr lang="en-US" sz="4400" dirty="0" smtClean="0"/>
              <a:t> (Systematic vs</a:t>
            </a:r>
            <a:r>
              <a:rPr lang="en-US" sz="4400" dirty="0"/>
              <a:t>. Random </a:t>
            </a:r>
            <a:r>
              <a:rPr lang="en-US" sz="4400" dirty="0" smtClean="0"/>
              <a:t>errors)</a:t>
            </a:r>
            <a:r>
              <a:rPr lang="en-US" sz="4400" dirty="0"/>
              <a:t/>
            </a:r>
            <a:br>
              <a:rPr lang="en-US" sz="4400" dirty="0"/>
            </a:br>
            <a:endParaRPr lang="en-US" altLang="en-US" sz="4300" dirty="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425399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 (SD, </a:t>
            </a:r>
            <a:r>
              <a:rPr lang="en-US" sz="2800">
                <a:solidFill>
                  <a:srgbClr val="333333"/>
                </a:solidFill>
                <a:latin typeface="Georgia"/>
                <a:ea typeface="Georgia"/>
                <a:cs typeface="Georgia"/>
                <a:sym typeface="Georgia"/>
              </a:rPr>
              <a:t>σ for population, s for sample)</a:t>
            </a:r>
            <a:r>
              <a:rPr lang="en-US" sz="2800">
                <a:latin typeface="Georgia"/>
                <a:ea typeface="Georgia"/>
                <a:cs typeface="Georgia"/>
                <a:sym typeface="Georgia"/>
              </a:rPr>
              <a:t>  is a measure that is used to quantify the amount of variation or dispersion of a set of data values.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Standard deviation is the square root of variance.</a:t>
            </a:r>
          </a:p>
        </p:txBody>
      </p:sp>
      <p:sp>
        <p:nvSpPr>
          <p:cNvPr id="468" name="Shape 4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DEVIATION</a:t>
            </a:r>
          </a:p>
        </p:txBody>
      </p:sp>
      <p:pic>
        <p:nvPicPr>
          <p:cNvPr id="469" name="Shape 469"/>
          <p:cNvPicPr preferRelativeResize="0"/>
          <p:nvPr/>
        </p:nvPicPr>
        <p:blipFill>
          <a:blip r:embed="rId3">
            <a:alphaModFix/>
          </a:blip>
          <a:stretch>
            <a:fillRect/>
          </a:stretch>
        </p:blipFill>
        <p:spPr>
          <a:xfrm>
            <a:off x="4548875" y="4014724"/>
            <a:ext cx="3907048" cy="293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a:t>
            </a:r>
            <a:r>
              <a:rPr lang="en-US" sz="3200" b="1" dirty="0" smtClean="0">
                <a:latin typeface="Oswald"/>
                <a:ea typeface="Oswald"/>
                <a:cs typeface="Oswald"/>
                <a:sym typeface="Oswald"/>
              </a:rPr>
              <a:t>WORK </a:t>
            </a:r>
            <a:r>
              <a:rPr lang="en-US" sz="3200" b="1" dirty="0" err="1" smtClean="0">
                <a:latin typeface="Oswald"/>
                <a:ea typeface="Oswald"/>
                <a:cs typeface="Oswald"/>
                <a:sym typeface="Oswald"/>
              </a:rPr>
              <a:t>github</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0" y="1492737"/>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Create and open an </a:t>
            </a:r>
            <a:r>
              <a:rPr lang="en-US" sz="2800" dirty="0" err="1">
                <a:solidFill>
                  <a:schemeClr val="dk1"/>
                </a:solidFill>
                <a:latin typeface="Georgia"/>
                <a:ea typeface="Georgia"/>
                <a:cs typeface="Georgia"/>
                <a:sym typeface="Georgia"/>
              </a:rPr>
              <a:t>iPython</a:t>
            </a:r>
            <a:r>
              <a:rPr lang="en-US" sz="2800" dirty="0">
                <a:solidFill>
                  <a:schemeClr val="dk1"/>
                </a:solidFill>
                <a:latin typeface="Georgia"/>
                <a:ea typeface="Georgia"/>
                <a:cs typeface="Georgia"/>
                <a:sym typeface="Georgia"/>
              </a:rPr>
              <a:t> Notebook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extLst>
      <p:ext uri="{BB962C8B-B14F-4D97-AF65-F5344CB8AC3E}">
        <p14:creationId xmlns:p14="http://schemas.microsoft.com/office/powerpoint/2010/main" val="31583598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standard error of the mean (SEM) quantifies the precision of the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 is a measure of how far your sample mean is likely to be from the true population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 generally increases with the size of an estimate, meaning a large standard error may not indicate the estimate of the mean is unreliable.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It’s often better to compare the error in relation to the size of the estimate.</a:t>
            </a:r>
          </a:p>
        </p:txBody>
      </p:sp>
      <p:sp>
        <p:nvSpPr>
          <p:cNvPr id="475" name="Shape 47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ERROR</a:t>
            </a: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STANDARD ERROR</a:t>
            </a:r>
          </a:p>
        </p:txBody>
      </p:sp>
      <p:pic>
        <p:nvPicPr>
          <p:cNvPr id="481" name="Shape 481"/>
          <p:cNvPicPr preferRelativeResize="0"/>
          <p:nvPr/>
        </p:nvPicPr>
        <p:blipFill>
          <a:blip r:embed="rId3">
            <a:alphaModFix/>
          </a:blip>
          <a:stretch>
            <a:fillRect/>
          </a:stretch>
        </p:blipFill>
        <p:spPr>
          <a:xfrm>
            <a:off x="2173425" y="1899187"/>
            <a:ext cx="8657949" cy="4328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You can calculate variance and standard deviation easily in Pandas.</a:t>
            </a:r>
          </a:p>
          <a:p>
            <a:pPr marR="0" lvl="0" algn="l" rtl="0">
              <a:spcBef>
                <a:spcPts val="0"/>
              </a:spcBef>
              <a:buNone/>
            </a:pPr>
            <a:endParaRPr sz="2800">
              <a:latin typeface="Georgia"/>
              <a:ea typeface="Georgia"/>
              <a:cs typeface="Georgia"/>
              <a:sym typeface="Georgia"/>
            </a:endParaRPr>
          </a:p>
          <a:p>
            <a:pPr lvl="0" algn="ctr" rtl="0">
              <a:lnSpc>
                <a:spcPct val="145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Methods include: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.std() - Compute Standard Deviation</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.var() - Compute variance</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.describe() - short cut that prints out count, mean, std, min, quartiles, max</a:t>
            </a:r>
          </a:p>
          <a:p>
            <a:pPr marR="0" lvl="0" algn="l" rtl="0">
              <a:spcBef>
                <a:spcPts val="0"/>
              </a:spcBef>
              <a:buNone/>
            </a:pPr>
            <a:endParaRPr sz="2800">
              <a:latin typeface="Georgia"/>
              <a:ea typeface="Georgia"/>
              <a:cs typeface="Georgia"/>
              <a:sym typeface="Georgia"/>
            </a:endParaRPr>
          </a:p>
          <a:p>
            <a:pPr marR="0" lvl="0" algn="l" rtl="0">
              <a:spcBef>
                <a:spcPts val="1000"/>
              </a:spcBef>
              <a:buNone/>
            </a:pPr>
            <a:endParaRPr sz="2800">
              <a:latin typeface="Georgia"/>
              <a:ea typeface="Georgia"/>
              <a:cs typeface="Georgia"/>
              <a:sym typeface="Georgia"/>
            </a:endParaRPr>
          </a:p>
        </p:txBody>
      </p:sp>
      <p:sp>
        <p:nvSpPr>
          <p:cNvPr id="487" name="Shape 487"/>
          <p:cNvSpPr/>
          <p:nvPr/>
        </p:nvSpPr>
        <p:spPr>
          <a:xfrm>
            <a:off x="635000" y="736600"/>
            <a:ext cx="123699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PART 3:  STANDARD DEVIATION &amp; VARIANCE</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8190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correlation measures the extent of interdependence of variable quantities.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Example correlation values</a:t>
            </a:r>
          </a:p>
          <a:p>
            <a:pPr marR="0" lvl="0" algn="l" rtl="0">
              <a:spcBef>
                <a:spcPts val="1000"/>
              </a:spcBef>
              <a:buClr>
                <a:srgbClr val="000000"/>
              </a:buClr>
              <a:buSzPct val="39285"/>
              <a:buFont typeface="Arial"/>
              <a:buNone/>
            </a:pPr>
            <a:endParaRPr sz="280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494" name="Shape 494"/>
          <p:cNvPicPr preferRelativeResize="0"/>
          <p:nvPr/>
        </p:nvPicPr>
        <p:blipFill>
          <a:blip r:embed="rId3">
            <a:alphaModFix/>
          </a:blip>
          <a:stretch>
            <a:fillRect/>
          </a:stretch>
        </p:blipFill>
        <p:spPr>
          <a:xfrm>
            <a:off x="2534550" y="3106850"/>
            <a:ext cx="8810874" cy="40222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8190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Is there a correlation?</a:t>
            </a:r>
            <a:endParaRPr sz="2800" dirty="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5" name="Picture"/>
          <p:cNvPicPr/>
          <p:nvPr/>
        </p:nvPicPr>
        <p:blipFill>
          <a:blip r:embed="rId3"/>
          <a:stretch>
            <a:fillRect/>
          </a:stretch>
        </p:blipFill>
        <p:spPr bwMode="auto">
          <a:xfrm>
            <a:off x="3080863" y="2037904"/>
            <a:ext cx="6946398" cy="4312096"/>
          </a:xfrm>
          <a:prstGeom prst="rect">
            <a:avLst/>
          </a:prstGeom>
          <a:noFill/>
          <a:ln w="9525">
            <a:noFill/>
            <a:headEnd/>
            <a:tailEnd/>
          </a:ln>
        </p:spPr>
      </p:pic>
    </p:spTree>
    <p:extLst>
      <p:ext uri="{BB962C8B-B14F-4D97-AF65-F5344CB8AC3E}">
        <p14:creationId xmlns:p14="http://schemas.microsoft.com/office/powerpoint/2010/main" val="249283612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The correlation </a:t>
            </a:r>
            <a:r>
              <a:rPr lang="en-US" sz="2800" dirty="0" smtClean="0">
                <a:latin typeface="Georgia"/>
                <a:ea typeface="Georgia"/>
                <a:cs typeface="Georgia"/>
                <a:sym typeface="Georgia"/>
              </a:rPr>
              <a:t>measures for the following plots are all identical.</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err="1">
                <a:latin typeface="Georgia"/>
                <a:ea typeface="Georgia"/>
                <a:cs typeface="Georgia"/>
                <a:sym typeface="Georgia"/>
              </a:rPr>
              <a:t>Anscombe's</a:t>
            </a:r>
            <a:r>
              <a:rPr lang="en-US" sz="2800" dirty="0">
                <a:latin typeface="Georgia"/>
                <a:ea typeface="Georgia"/>
                <a:cs typeface="Georgia"/>
                <a:sym typeface="Georgia"/>
              </a:rPr>
              <a:t> quartet </a:t>
            </a:r>
            <a:endParaRPr sz="2800" dirty="0">
              <a:latin typeface="Georgia"/>
              <a:ea typeface="Georgia"/>
              <a:cs typeface="Georgia"/>
              <a:sym typeface="Georgia"/>
            </a:endParaRP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CORRELATION</a:t>
            </a:r>
          </a:p>
        </p:txBody>
      </p:sp>
      <p:pic>
        <p:nvPicPr>
          <p:cNvPr id="5" name="Picture"/>
          <p:cNvPicPr/>
          <p:nvPr/>
        </p:nvPicPr>
        <p:blipFill>
          <a:blip r:embed="rId3"/>
          <a:stretch>
            <a:fillRect/>
          </a:stretch>
        </p:blipFill>
        <p:spPr bwMode="auto">
          <a:xfrm>
            <a:off x="4494054" y="2100933"/>
            <a:ext cx="7165241" cy="5040215"/>
          </a:xfrm>
          <a:prstGeom prst="rect">
            <a:avLst/>
          </a:prstGeom>
          <a:noFill/>
          <a:ln w="9525">
            <a:noFill/>
            <a:headEnd/>
            <a:tailEnd/>
          </a:ln>
        </p:spPr>
      </p:pic>
    </p:spTree>
    <p:extLst>
      <p:ext uri="{BB962C8B-B14F-4D97-AF65-F5344CB8AC3E}">
        <p14:creationId xmlns:p14="http://schemas.microsoft.com/office/powerpoint/2010/main" val="182025654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For most projects, descriptive stats will come first.  These help you get to know your dataset better.</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Sometimes, descriptive stats may be all you need to answer your question.</a:t>
            </a:r>
          </a:p>
          <a:p>
            <a:pPr marR="0" lvl="0" algn="l" rtl="0">
              <a:spcBef>
                <a:spcPts val="1000"/>
              </a:spcBef>
              <a:buNone/>
            </a:pPr>
            <a:endParaRPr sz="2800">
              <a:latin typeface="Georgia"/>
              <a:ea typeface="Georgia"/>
              <a:cs typeface="Georgia"/>
              <a:sym typeface="Georgia"/>
            </a:endParaRPr>
          </a:p>
        </p:txBody>
      </p:sp>
      <p:sp>
        <p:nvSpPr>
          <p:cNvPr id="500" name="Shape 5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CONTEXT</a:t>
            </a: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IS THIS NORMAL?</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normal distribution is often a key assumption to many models.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normal distribution depends upon the </a:t>
            </a:r>
            <a:r>
              <a:rPr lang="en-US" sz="2800" i="1">
                <a:latin typeface="Georgia"/>
                <a:ea typeface="Georgia"/>
                <a:cs typeface="Georgia"/>
                <a:sym typeface="Georgia"/>
              </a:rPr>
              <a:t>mean</a:t>
            </a:r>
            <a:r>
              <a:rPr lang="en-US" sz="2800">
                <a:latin typeface="Georgia"/>
                <a:ea typeface="Georgia"/>
                <a:cs typeface="Georgia"/>
                <a:sym typeface="Georgia"/>
              </a:rPr>
              <a:t> and the </a:t>
            </a:r>
            <a:r>
              <a:rPr lang="en-US" sz="2800" i="1">
                <a:latin typeface="Georgia"/>
                <a:ea typeface="Georgia"/>
                <a:cs typeface="Georgia"/>
                <a:sym typeface="Georgia"/>
              </a:rPr>
              <a:t>standard deviation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a:t>
            </a:r>
            <a:r>
              <a:rPr lang="en-US" sz="2800" i="1">
                <a:latin typeface="Georgia"/>
                <a:ea typeface="Georgia"/>
                <a:cs typeface="Georgia"/>
                <a:sym typeface="Georgia"/>
              </a:rPr>
              <a:t>mean</a:t>
            </a:r>
            <a:r>
              <a:rPr lang="en-US" sz="2800">
                <a:latin typeface="Georgia"/>
                <a:ea typeface="Georgia"/>
                <a:cs typeface="Georgia"/>
                <a:sym typeface="Georgia"/>
              </a:rPr>
              <a:t> determines the center of the distribution.  The </a:t>
            </a:r>
            <a:r>
              <a:rPr lang="en-US" sz="2800" i="1">
                <a:latin typeface="Georgia"/>
                <a:ea typeface="Georgia"/>
                <a:cs typeface="Georgia"/>
                <a:sym typeface="Georgia"/>
              </a:rPr>
              <a:t>standard deviation</a:t>
            </a:r>
            <a:r>
              <a:rPr lang="en-US" sz="2800">
                <a:latin typeface="Georgia"/>
                <a:ea typeface="Georgia"/>
                <a:cs typeface="Georgia"/>
                <a:sym typeface="Georgia"/>
              </a:rPr>
              <a:t> determines the height and width of the distribution.</a:t>
            </a:r>
          </a:p>
        </p:txBody>
      </p:sp>
      <p:sp>
        <p:nvSpPr>
          <p:cNvPr id="512" name="Shape 5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pic>
        <p:nvPicPr>
          <p:cNvPr id="513" name="Shape 513"/>
          <p:cNvPicPr preferRelativeResize="0"/>
          <p:nvPr/>
        </p:nvPicPr>
        <p:blipFill>
          <a:blip r:embed="rId3">
            <a:alphaModFix/>
          </a:blip>
          <a:stretch>
            <a:fillRect/>
          </a:stretch>
        </p:blipFill>
        <p:spPr>
          <a:xfrm>
            <a:off x="3301387" y="4761575"/>
            <a:ext cx="6402024" cy="25409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Normal distributions are symmetric, bell-shaped curves.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When the standard deviation is large, the curve is short and wide.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When the standard deviation is small, the curve it tall and narrow.</a:t>
            </a: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pic>
        <p:nvPicPr>
          <p:cNvPr id="520" name="Shape 520"/>
          <p:cNvPicPr preferRelativeResize="0"/>
          <p:nvPr/>
        </p:nvPicPr>
        <p:blipFill>
          <a:blip r:embed="rId3">
            <a:alphaModFix/>
          </a:blip>
          <a:stretch>
            <a:fillRect/>
          </a:stretch>
        </p:blipFill>
        <p:spPr>
          <a:xfrm>
            <a:off x="3740150" y="3888500"/>
            <a:ext cx="5524500" cy="3048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Create and open an iPython Notebook</a:t>
            </a:r>
          </a:p>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Complete the Python pre-work</a:t>
            </a:r>
          </a:p>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R="0" lvl="0" algn="l" rtl="0">
              <a:spcBef>
                <a:spcPts val="1000"/>
              </a:spcBef>
              <a:buNone/>
            </a:pPr>
            <a:endParaRPr sz="2800">
              <a:latin typeface="Georgia"/>
              <a:ea typeface="Georgia"/>
              <a:cs typeface="Georgia"/>
              <a:sym typeface="Georgia"/>
            </a:endParaRPr>
          </a:p>
        </p:txBody>
      </p:sp>
    </p:spTree>
    <p:extLst>
      <p:ext uri="{BB962C8B-B14F-4D97-AF65-F5344CB8AC3E}">
        <p14:creationId xmlns:p14="http://schemas.microsoft.com/office/powerpoint/2010/main" val="92921344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Skewness is a measure of the asymmetry of the distribution of a random variable about its mean.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Skewness can be positive or negative, or even undefined.</a:t>
            </a:r>
          </a:p>
        </p:txBody>
      </p:sp>
      <p:sp>
        <p:nvSpPr>
          <p:cNvPr id="526" name="Shape 5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SKEWNESS</a:t>
            </a:r>
          </a:p>
        </p:txBody>
      </p:sp>
      <p:pic>
        <p:nvPicPr>
          <p:cNvPr id="527" name="Shape 527"/>
          <p:cNvPicPr preferRelativeResize="0"/>
          <p:nvPr/>
        </p:nvPicPr>
        <p:blipFill>
          <a:blip r:embed="rId3">
            <a:alphaModFix/>
          </a:blip>
          <a:stretch>
            <a:fillRect/>
          </a:stretch>
        </p:blipFill>
        <p:spPr>
          <a:xfrm>
            <a:off x="2329318" y="3296300"/>
            <a:ext cx="8346162" cy="3809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35006" y="10281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Kurtosis is a measure of whether the data are peaked or flat relative to a normal distribution.</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Datasets with high kurtosis tend to have a distinct peak near the mean, decline rather rapidly, and have heavy tails. </a:t>
            </a:r>
          </a:p>
        </p:txBody>
      </p:sp>
      <p:sp>
        <p:nvSpPr>
          <p:cNvPr id="533" name="Shape 53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KURTOSIS</a:t>
            </a:r>
          </a:p>
        </p:txBody>
      </p:sp>
      <p:pic>
        <p:nvPicPr>
          <p:cNvPr id="534" name="Shape 534"/>
          <p:cNvPicPr preferRelativeResize="0"/>
          <p:nvPr/>
        </p:nvPicPr>
        <p:blipFill>
          <a:blip r:embed="rId3">
            <a:alphaModFix/>
          </a:blip>
          <a:stretch>
            <a:fillRect/>
          </a:stretch>
        </p:blipFill>
        <p:spPr>
          <a:xfrm>
            <a:off x="3571537" y="3997325"/>
            <a:ext cx="5861724" cy="33051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80432" y="590446"/>
            <a:ext cx="11734800" cy="711200"/>
          </a:xfrm>
        </p:spPr>
        <p:txBody>
          <a:bodyPr>
            <a:normAutofit fontScale="90000"/>
          </a:bodyPr>
          <a:lstStyle/>
          <a:p>
            <a:r>
              <a:rPr lang="en-US" altLang="en-US" sz="4300" dirty="0">
                <a:solidFill>
                  <a:srgbClr val="CD0000"/>
                </a:solidFill>
              </a:rPr>
              <a:t>Random variables</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s-ES" altLang="en-US" sz="2800" dirty="0" err="1">
                <a:solidFill>
                  <a:srgbClr val="000000"/>
                </a:solidFill>
                <a:latin typeface="+mj-lt"/>
              </a:rPr>
              <a:t>For</a:t>
            </a:r>
            <a:r>
              <a:rPr lang="es-ES" altLang="en-US" sz="2800" dirty="0">
                <a:solidFill>
                  <a:srgbClr val="000000"/>
                </a:solidFill>
                <a:latin typeface="+mj-lt"/>
              </a:rPr>
              <a:t> a </a:t>
            </a:r>
            <a:r>
              <a:rPr lang="es-ES" altLang="en-US" sz="2800" dirty="0" err="1">
                <a:solidFill>
                  <a:srgbClr val="000000"/>
                </a:solidFill>
                <a:latin typeface="+mj-lt"/>
              </a:rPr>
              <a:t>random</a:t>
            </a:r>
            <a:r>
              <a:rPr lang="es-ES" altLang="en-US" sz="2800" dirty="0">
                <a:solidFill>
                  <a:srgbClr val="000000"/>
                </a:solidFill>
                <a:latin typeface="+mj-lt"/>
              </a:rPr>
              <a:t> variable, </a:t>
            </a:r>
            <a:r>
              <a:rPr lang="es-ES" altLang="en-US" sz="2800" dirty="0" err="1">
                <a:solidFill>
                  <a:srgbClr val="000000"/>
                </a:solidFill>
                <a:latin typeface="+mj-lt"/>
              </a:rPr>
              <a:t>we</a:t>
            </a:r>
            <a:r>
              <a:rPr lang="es-ES" altLang="en-US" sz="2800" dirty="0">
                <a:solidFill>
                  <a:srgbClr val="000000"/>
                </a:solidFill>
                <a:latin typeface="+mj-lt"/>
              </a:rPr>
              <a:t> define </a:t>
            </a:r>
          </a:p>
          <a:p>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dirty="0" err="1">
                <a:solidFill>
                  <a:srgbClr val="000000"/>
                </a:solidFill>
                <a:latin typeface="+mj-lt"/>
              </a:rPr>
              <a:t>function</a:t>
            </a:r>
            <a:r>
              <a:rPr lang="es-ES" altLang="en-US" sz="2800" dirty="0">
                <a:solidFill>
                  <a:srgbClr val="000000"/>
                </a:solidFill>
                <a:latin typeface="+mj-lt"/>
              </a:rPr>
              <a:t> </a:t>
            </a:r>
          </a:p>
          <a:p>
            <a:r>
              <a:rPr lang="es-ES" altLang="en-US" sz="2800" dirty="0">
                <a:solidFill>
                  <a:srgbClr val="000000"/>
                </a:solidFill>
                <a:latin typeface="+mj-lt"/>
              </a:rPr>
              <a:t>	</a:t>
            </a:r>
            <a:r>
              <a:rPr lang="es-ES" altLang="en-US" sz="2800" dirty="0" err="1">
                <a:solidFill>
                  <a:srgbClr val="000000"/>
                </a:solidFill>
                <a:latin typeface="+mj-lt"/>
              </a:rPr>
              <a:t>Density</a:t>
            </a:r>
            <a:r>
              <a:rPr lang="es-ES" altLang="en-US" sz="2800" dirty="0">
                <a:solidFill>
                  <a:srgbClr val="000000"/>
                </a:solidFill>
                <a:latin typeface="+mj-lt"/>
              </a:rPr>
              <a:t> </a:t>
            </a:r>
            <a:r>
              <a:rPr lang="es-ES" altLang="en-US" sz="2800" dirty="0" err="1">
                <a:solidFill>
                  <a:srgbClr val="000000"/>
                </a:solidFill>
                <a:latin typeface="+mj-lt"/>
              </a:rPr>
              <a:t>function</a:t>
            </a:r>
            <a:r>
              <a:rPr lang="es-ES" altLang="en-US" sz="2800" dirty="0">
                <a:solidFill>
                  <a:srgbClr val="000000"/>
                </a:solidFill>
                <a:latin typeface="+mj-lt"/>
              </a:rPr>
              <a:t>,</a:t>
            </a:r>
          </a:p>
          <a:p>
            <a:endParaRPr lang="es-ES" altLang="en-US" sz="2800" dirty="0">
              <a:solidFill>
                <a:srgbClr val="000000"/>
              </a:solidFill>
              <a:latin typeface="+mj-lt"/>
            </a:endParaRPr>
          </a:p>
          <a:p>
            <a:r>
              <a:rPr lang="es-ES" altLang="en-US" sz="2800" dirty="0" err="1">
                <a:solidFill>
                  <a:srgbClr val="000000"/>
                </a:solidFill>
                <a:latin typeface="+mj-lt"/>
              </a:rPr>
              <a:t>depending</a:t>
            </a:r>
            <a:r>
              <a:rPr lang="es-ES" altLang="en-US" sz="2800" dirty="0">
                <a:solidFill>
                  <a:srgbClr val="000000"/>
                </a:solidFill>
                <a:latin typeface="+mj-lt"/>
              </a:rPr>
              <a:t> </a:t>
            </a:r>
            <a:r>
              <a:rPr lang="es-ES" altLang="en-US" sz="2800" dirty="0" err="1">
                <a:solidFill>
                  <a:srgbClr val="000000"/>
                </a:solidFill>
                <a:latin typeface="+mj-lt"/>
              </a:rPr>
              <a:t>on</a:t>
            </a:r>
            <a:r>
              <a:rPr lang="es-ES" altLang="en-US" sz="2800" dirty="0">
                <a:solidFill>
                  <a:srgbClr val="000000"/>
                </a:solidFill>
                <a:latin typeface="+mj-lt"/>
              </a:rPr>
              <a:t> </a:t>
            </a:r>
            <a:r>
              <a:rPr lang="es-ES" altLang="en-US" sz="2800" dirty="0" err="1" smtClean="0">
                <a:solidFill>
                  <a:srgbClr val="000000"/>
                </a:solidFill>
                <a:latin typeface="+mj-lt"/>
              </a:rPr>
              <a:t>whether</a:t>
            </a:r>
            <a:r>
              <a:rPr lang="es-ES" altLang="en-US" sz="2800" dirty="0" smtClean="0">
                <a:solidFill>
                  <a:srgbClr val="000000"/>
                </a:solidFill>
                <a:latin typeface="+mj-lt"/>
              </a:rPr>
              <a:t> </a:t>
            </a:r>
            <a:r>
              <a:rPr lang="es-ES" altLang="en-US" sz="2800" dirty="0" err="1" smtClean="0">
                <a:solidFill>
                  <a:srgbClr val="000000"/>
                </a:solidFill>
                <a:latin typeface="+mj-lt"/>
              </a:rPr>
              <a:t>it</a:t>
            </a:r>
            <a:r>
              <a:rPr lang="es-ES" altLang="en-US" sz="2800" dirty="0" smtClean="0">
                <a:solidFill>
                  <a:srgbClr val="000000"/>
                </a:solidFill>
                <a:latin typeface="+mj-lt"/>
              </a:rPr>
              <a:t> </a:t>
            </a:r>
            <a:r>
              <a:rPr lang="es-ES" altLang="en-US" sz="2800" dirty="0" err="1" smtClean="0">
                <a:solidFill>
                  <a:srgbClr val="000000"/>
                </a:solidFill>
                <a:latin typeface="+mj-lt"/>
              </a:rPr>
              <a:t>is</a:t>
            </a:r>
            <a:r>
              <a:rPr lang="es-ES" altLang="en-US" sz="2800" dirty="0" smtClean="0">
                <a:solidFill>
                  <a:srgbClr val="000000"/>
                </a:solidFill>
                <a:latin typeface="+mj-lt"/>
              </a:rPr>
              <a:t> </a:t>
            </a:r>
            <a:r>
              <a:rPr lang="es-ES" altLang="en-US" sz="2800" dirty="0" err="1">
                <a:solidFill>
                  <a:srgbClr val="000000"/>
                </a:solidFill>
                <a:latin typeface="+mj-lt"/>
              </a:rPr>
              <a:t>discrete</a:t>
            </a:r>
            <a:r>
              <a:rPr lang="es-ES" altLang="en-US" sz="2800" dirty="0">
                <a:solidFill>
                  <a:srgbClr val="000000"/>
                </a:solidFill>
                <a:latin typeface="+mj-lt"/>
              </a:rPr>
              <a:t> </a:t>
            </a:r>
            <a:r>
              <a:rPr lang="es-ES" altLang="en-US" sz="2800" dirty="0" err="1">
                <a:solidFill>
                  <a:srgbClr val="000000"/>
                </a:solidFill>
                <a:latin typeface="+mj-lt"/>
              </a:rPr>
              <a:t>or</a:t>
            </a:r>
            <a:r>
              <a:rPr lang="es-ES" altLang="en-US" sz="2800" dirty="0">
                <a:solidFill>
                  <a:srgbClr val="000000"/>
                </a:solidFill>
                <a:latin typeface="+mj-lt"/>
              </a:rPr>
              <a:t> </a:t>
            </a:r>
            <a:r>
              <a:rPr lang="es-ES" altLang="en-US" sz="2800" dirty="0" err="1">
                <a:solidFill>
                  <a:srgbClr val="000000"/>
                </a:solidFill>
                <a:latin typeface="+mj-lt"/>
              </a:rPr>
              <a:t>continuous</a:t>
            </a:r>
            <a:endParaRPr lang="es-ES" altLang="en-US" sz="2800" dirty="0">
              <a:solidFill>
                <a:srgbClr val="000000"/>
              </a:solidFill>
              <a:latin typeface="+mj-lt"/>
            </a:endParaRP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50212666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7135"/>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7" y="1665039"/>
            <a:ext cx="2797325"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10"/>
          <p:cNvSpPr txBox="1">
            <a:spLocks noChangeArrowheads="1"/>
          </p:cNvSpPr>
          <p:nvPr/>
        </p:nvSpPr>
        <p:spPr bwMode="auto">
          <a:xfrm>
            <a:off x="2975189" y="3651250"/>
            <a:ext cx="1184554"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5" name="Object 15"/>
          <p:cNvGraphicFramePr>
            <a:graphicFrameLocks noChangeAspect="1"/>
          </p:cNvGraphicFramePr>
          <p:nvPr/>
        </p:nvGraphicFramePr>
        <p:xfrm>
          <a:off x="4450082" y="2310770"/>
          <a:ext cx="3898053" cy="529093"/>
        </p:xfrm>
        <a:graphic>
          <a:graphicData uri="http://schemas.openxmlformats.org/presentationml/2006/ole">
            <mc:AlternateContent xmlns:mc="http://schemas.openxmlformats.org/markup-compatibility/2006">
              <mc:Choice xmlns:v="urn:schemas-microsoft-com:vml" Requires="v">
                <p:oleObj spid="_x0000_s1095" name="Ecuación" r:id="rId4" imgW="1587240" imgH="215640" progId="Equation.3">
                  <p:embed/>
                </p:oleObj>
              </mc:Choice>
              <mc:Fallback>
                <p:oleObj name="Ecuación" r:id="rId4" imgW="158724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082" y="2310770"/>
                        <a:ext cx="3898053" cy="529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nvGraphicFramePr>
        <p:xfrm>
          <a:off x="4690535" y="4396714"/>
          <a:ext cx="2306320" cy="1932119"/>
        </p:xfrm>
        <a:graphic>
          <a:graphicData uri="http://schemas.openxmlformats.org/presentationml/2006/ole">
            <mc:AlternateContent xmlns:mc="http://schemas.openxmlformats.org/markup-compatibility/2006">
              <mc:Choice xmlns:v="urn:schemas-microsoft-com:vml" Requires="v">
                <p:oleObj spid="_x0000_s1096" name="Equation" r:id="rId6" imgW="939600" imgH="787320" progId="Equation.3">
                  <p:embed/>
                </p:oleObj>
              </mc:Choice>
              <mc:Fallback>
                <p:oleObj name="Equation" r:id="rId6" imgW="939600" imgH="787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535" y="4396714"/>
                        <a:ext cx="2306320" cy="1932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488595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7134"/>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8" y="1541639"/>
            <a:ext cx="385801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5"/>
          <p:cNvSpPr txBox="1">
            <a:spLocks noChangeArrowheads="1"/>
          </p:cNvSpPr>
          <p:nvPr/>
        </p:nvSpPr>
        <p:spPr bwMode="auto">
          <a:xfrm>
            <a:off x="10566402" y="6572251"/>
            <a:ext cx="35074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556E10-2A86-4615-9871-4CBA61BD0975}" type="slidenum">
              <a:rPr lang="es-ES" altLang="en-US">
                <a:solidFill>
                  <a:srgbClr val="FFFFFF"/>
                </a:solidFill>
              </a:rPr>
              <a:pPr eaLnBrk="1" hangingPunct="1"/>
              <a:t>84</a:t>
            </a:fld>
            <a:endParaRPr lang="es-ES" altLang="en-US">
              <a:solidFill>
                <a:srgbClr val="FFFFFF"/>
              </a:solidFill>
            </a:endParaRPr>
          </a:p>
        </p:txBody>
      </p:sp>
      <p:graphicFrame>
        <p:nvGraphicFramePr>
          <p:cNvPr id="5" name="Object 8"/>
          <p:cNvGraphicFramePr>
            <a:graphicFrameLocks noChangeAspect="1"/>
          </p:cNvGraphicFramePr>
          <p:nvPr/>
        </p:nvGraphicFramePr>
        <p:xfrm>
          <a:off x="5933440" y="2271889"/>
          <a:ext cx="833120" cy="493595"/>
        </p:xfrm>
        <a:graphic>
          <a:graphicData uri="http://schemas.openxmlformats.org/presentationml/2006/ole">
            <mc:AlternateContent xmlns:mc="http://schemas.openxmlformats.org/markup-compatibility/2006">
              <mc:Choice xmlns:v="urn:schemas-microsoft-com:vml" Requires="v">
                <p:oleObj spid="_x0000_s2153" name="Ecuación" r:id="rId4" imgW="342720" imgH="203040" progId="Equation.3">
                  <p:embed/>
                </p:oleObj>
              </mc:Choice>
              <mc:Fallback>
                <p:oleObj name="Ecuación" r:id="rId4" imgW="3427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40" y="2271889"/>
                        <a:ext cx="833120" cy="493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2980529" y="2840337"/>
            <a:ext cx="1184554"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7" name="Object 10"/>
          <p:cNvGraphicFramePr>
            <a:graphicFrameLocks noChangeAspect="1"/>
          </p:cNvGraphicFramePr>
          <p:nvPr/>
        </p:nvGraphicFramePr>
        <p:xfrm>
          <a:off x="4123269" y="3703655"/>
          <a:ext cx="2961639" cy="1245819"/>
        </p:xfrm>
        <a:graphic>
          <a:graphicData uri="http://schemas.openxmlformats.org/presentationml/2006/ole">
            <mc:AlternateContent xmlns:mc="http://schemas.openxmlformats.org/markup-compatibility/2006">
              <mc:Choice xmlns:v="urn:schemas-microsoft-com:vml" Requires="v">
                <p:oleObj spid="_x0000_s2154" name="Ecuación" r:id="rId6" imgW="1206360" imgH="507960" progId="Equation.3">
                  <p:embed/>
                </p:oleObj>
              </mc:Choice>
              <mc:Fallback>
                <p:oleObj name="Ecuación" r:id="rId6" imgW="120636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3269" y="3703655"/>
                        <a:ext cx="2961639" cy="1245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3007361" y="4949473"/>
            <a:ext cx="1411429"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We</a:t>
            </a:r>
            <a:r>
              <a:rPr lang="es-ES" altLang="en-US" dirty="0">
                <a:solidFill>
                  <a:srgbClr val="000000"/>
                </a:solidFill>
                <a:latin typeface="+mj-lt"/>
              </a:rPr>
              <a:t> </a:t>
            </a:r>
            <a:r>
              <a:rPr lang="es-ES" altLang="en-US" dirty="0" err="1">
                <a:solidFill>
                  <a:srgbClr val="000000"/>
                </a:solidFill>
                <a:latin typeface="+mj-lt"/>
              </a:rPr>
              <a:t>have</a:t>
            </a:r>
            <a:endParaRPr lang="es-ES" altLang="en-US" dirty="0">
              <a:solidFill>
                <a:srgbClr val="000000"/>
              </a:solidFill>
              <a:latin typeface="+mj-lt"/>
            </a:endParaRPr>
          </a:p>
        </p:txBody>
      </p:sp>
      <p:graphicFrame>
        <p:nvGraphicFramePr>
          <p:cNvPr id="9" name="Object 14"/>
          <p:cNvGraphicFramePr>
            <a:graphicFrameLocks noChangeAspect="1"/>
          </p:cNvGraphicFramePr>
          <p:nvPr/>
        </p:nvGraphicFramePr>
        <p:xfrm>
          <a:off x="3652522" y="5355168"/>
          <a:ext cx="5422053" cy="809699"/>
        </p:xfrm>
        <a:graphic>
          <a:graphicData uri="http://schemas.openxmlformats.org/presentationml/2006/ole">
            <mc:AlternateContent xmlns:mc="http://schemas.openxmlformats.org/markup-compatibility/2006">
              <mc:Choice xmlns:v="urn:schemas-microsoft-com:vml" Requires="v">
                <p:oleObj spid="_x0000_s2155" name="Equation" r:id="rId8" imgW="2209680" imgH="330120" progId="Equation.3">
                  <p:embed/>
                </p:oleObj>
              </mc:Choice>
              <mc:Fallback>
                <p:oleObj name="Equation" r:id="rId8" imgW="2209680" imgH="330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2522" y="5355168"/>
                        <a:ext cx="5422053" cy="809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352907267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77954"/>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7" y="1827317"/>
            <a:ext cx="5961803" cy="83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       </a:t>
            </a:r>
            <a:r>
              <a:rPr lang="es-ES" altLang="en-US" dirty="0" err="1">
                <a:solidFill>
                  <a:srgbClr val="000000"/>
                </a:solidFill>
                <a:latin typeface="+mj-lt"/>
              </a:rPr>
              <a:t>completely</a:t>
            </a:r>
            <a:r>
              <a:rPr lang="es-ES" altLang="en-US" dirty="0">
                <a:solidFill>
                  <a:srgbClr val="000000"/>
                </a:solidFill>
                <a:latin typeface="+mj-lt"/>
              </a:rPr>
              <a:t> determines </a:t>
            </a:r>
            <a:r>
              <a:rPr lang="es-ES" altLang="en-US" dirty="0" err="1">
                <a:solidFill>
                  <a:srgbClr val="000000"/>
                </a:solidFill>
                <a:latin typeface="+mj-lt"/>
              </a:rPr>
              <a:t>the</a:t>
            </a:r>
            <a:r>
              <a:rPr lang="es-ES" altLang="en-US" dirty="0">
                <a:solidFill>
                  <a:srgbClr val="000000"/>
                </a:solidFill>
                <a:latin typeface="+mj-lt"/>
              </a:rPr>
              <a:t> </a:t>
            </a:r>
            <a:r>
              <a:rPr lang="es-ES" altLang="en-US" dirty="0" err="1">
                <a:solidFill>
                  <a:srgbClr val="000000"/>
                </a:solidFill>
                <a:latin typeface="+mj-lt"/>
              </a:rPr>
              <a:t>distribution</a:t>
            </a:r>
            <a:endParaRPr lang="es-ES" altLang="en-US" dirty="0">
              <a:solidFill>
                <a:srgbClr val="000000"/>
              </a:solidFill>
              <a:latin typeface="+mj-lt"/>
            </a:endParaRPr>
          </a:p>
          <a:p>
            <a:pPr eaLnBrk="1" hangingPunct="1"/>
            <a:r>
              <a:rPr lang="es-ES" altLang="en-US" dirty="0">
                <a:solidFill>
                  <a:srgbClr val="000000"/>
                </a:solidFill>
                <a:latin typeface="+mj-lt"/>
              </a:rPr>
              <a:t>of a </a:t>
            </a:r>
            <a:r>
              <a:rPr lang="es-ES" altLang="en-US" dirty="0" err="1">
                <a:solidFill>
                  <a:srgbClr val="000000"/>
                </a:solidFill>
                <a:latin typeface="+mj-lt"/>
              </a:rPr>
              <a:t>random</a:t>
            </a:r>
            <a:r>
              <a:rPr lang="es-ES" altLang="en-US" dirty="0">
                <a:solidFill>
                  <a:srgbClr val="000000"/>
                </a:solidFill>
                <a:latin typeface="+mj-lt"/>
              </a:rPr>
              <a:t> variable.</a:t>
            </a:r>
          </a:p>
        </p:txBody>
      </p:sp>
      <p:graphicFrame>
        <p:nvGraphicFramePr>
          <p:cNvPr id="4" name="Object 7"/>
          <p:cNvGraphicFramePr>
            <a:graphicFrameLocks noChangeAspect="1"/>
          </p:cNvGraphicFramePr>
          <p:nvPr>
            <p:extLst/>
          </p:nvPr>
        </p:nvGraphicFramePr>
        <p:xfrm>
          <a:off x="3112019" y="1837296"/>
          <a:ext cx="399627" cy="444573"/>
        </p:xfrm>
        <a:graphic>
          <a:graphicData uri="http://schemas.openxmlformats.org/presentationml/2006/ole">
            <mc:AlternateContent xmlns:mc="http://schemas.openxmlformats.org/markup-compatibility/2006">
              <mc:Choice xmlns:v="urn:schemas-microsoft-com:vml" Requires="v">
                <p:oleObj spid="_x0000_s3143" name="Ecuación" r:id="rId4" imgW="164880" imgH="164880" progId="Equation.3">
                  <p:embed/>
                </p:oleObj>
              </mc:Choice>
              <mc:Fallback>
                <p:oleObj name="Ecuación" r:id="rId4" imgW="1648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019" y="1837296"/>
                        <a:ext cx="399627" cy="444573"/>
                      </a:xfrm>
                      <a:prstGeom prst="rect">
                        <a:avLst/>
                      </a:prstGeom>
                      <a:noFill/>
                      <a:ln>
                        <a:noFill/>
                      </a:ln>
                      <a:effectLst/>
                    </p:spPr>
                  </p:pic>
                </p:oleObj>
              </mc:Fallback>
            </mc:AlternateContent>
          </a:graphicData>
        </a:graphic>
      </p:graphicFrame>
      <p:graphicFrame>
        <p:nvGraphicFramePr>
          <p:cNvPr id="5" name="Object 19"/>
          <p:cNvGraphicFramePr>
            <a:graphicFrameLocks noChangeAspect="1"/>
          </p:cNvGraphicFramePr>
          <p:nvPr/>
        </p:nvGraphicFramePr>
        <p:xfrm>
          <a:off x="3738882" y="3022425"/>
          <a:ext cx="6045200" cy="1729273"/>
        </p:xfrm>
        <a:graphic>
          <a:graphicData uri="http://schemas.openxmlformats.org/presentationml/2006/ole">
            <mc:AlternateContent xmlns:mc="http://schemas.openxmlformats.org/markup-compatibility/2006">
              <mc:Choice xmlns:v="urn:schemas-microsoft-com:vml" Requires="v">
                <p:oleObj spid="_x0000_s3144" name="Equation" r:id="rId6" imgW="2489040" imgH="711000" progId="Equation.3">
                  <p:embed/>
                </p:oleObj>
              </mc:Choice>
              <mc:Fallback>
                <p:oleObj name="Equation" r:id="rId6" imgW="248904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882" y="3022425"/>
                        <a:ext cx="6045200" cy="1729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831470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80432" y="492849"/>
            <a:ext cx="11734800" cy="711200"/>
          </a:xfrm>
        </p:spPr>
        <p:txBody>
          <a:bodyPr>
            <a:normAutofit fontScale="90000"/>
          </a:bodyPr>
          <a:lstStyle/>
          <a:p>
            <a:r>
              <a:rPr lang="en-US" altLang="en-US" sz="4300" dirty="0">
                <a:solidFill>
                  <a:srgbClr val="CD0000"/>
                </a:solidFill>
              </a:rPr>
              <a:t>Discrete Random Variables</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n-US" altLang="en-US" sz="2800" dirty="0">
                <a:latin typeface="+mj-lt"/>
                <a:ea typeface="ＭＳ Ｐゴシック" panose="020B0600070205080204" pitchFamily="34" charset="-128"/>
              </a:rPr>
              <a:t>Random variables (RVs) which may take on only a </a:t>
            </a:r>
            <a:r>
              <a:rPr lang="en-US" altLang="en-US" sz="2800" b="1" dirty="0">
                <a:latin typeface="+mj-lt"/>
                <a:ea typeface="ＭＳ Ｐゴシック" panose="020B0600070205080204" pitchFamily="34" charset="-128"/>
              </a:rPr>
              <a:t>countable </a:t>
            </a:r>
            <a:r>
              <a:rPr lang="en-US" altLang="en-US" sz="2800" dirty="0">
                <a:latin typeface="+mj-lt"/>
                <a:ea typeface="ＭＳ Ｐゴシック" panose="020B0600070205080204" pitchFamily="34" charset="-128"/>
              </a:rPr>
              <a:t>number of </a:t>
            </a:r>
            <a:r>
              <a:rPr lang="en-US" altLang="en-US" sz="2800" b="1" dirty="0">
                <a:latin typeface="+mj-lt"/>
                <a:ea typeface="ＭＳ Ｐゴシック" panose="020B0600070205080204" pitchFamily="34" charset="-128"/>
              </a:rPr>
              <a:t>distinct </a:t>
            </a:r>
            <a:r>
              <a:rPr lang="en-US" altLang="en-US" sz="2800" dirty="0">
                <a:latin typeface="+mj-lt"/>
                <a:ea typeface="ＭＳ Ｐゴシック" panose="020B0600070205080204" pitchFamily="34" charset="-128"/>
              </a:rPr>
              <a:t>values</a:t>
            </a:r>
          </a:p>
          <a:p>
            <a:pPr lvl="1"/>
            <a:r>
              <a:rPr lang="en-US" altLang="en-US" sz="2800" dirty="0">
                <a:latin typeface="+mj-lt"/>
                <a:ea typeface="ＭＳ Ｐゴシック" panose="020B0600070205080204" pitchFamily="34" charset="-128"/>
              </a:rPr>
              <a:t>E.g. the total number of tails X you get if you flip 100 coins</a:t>
            </a:r>
          </a:p>
          <a:p>
            <a:r>
              <a:rPr lang="en-US" altLang="en-US" sz="2800" dirty="0">
                <a:latin typeface="+mj-lt"/>
                <a:ea typeface="ＭＳ Ｐゴシック" panose="020B0600070205080204" pitchFamily="34" charset="-128"/>
              </a:rPr>
              <a:t>X is a RV with </a:t>
            </a:r>
            <a:r>
              <a:rPr lang="en-US" altLang="en-US" sz="2800" dirty="0" err="1">
                <a:latin typeface="+mj-lt"/>
                <a:ea typeface="ＭＳ Ｐゴシック" panose="020B0600070205080204" pitchFamily="34" charset="-128"/>
              </a:rPr>
              <a:t>arity</a:t>
            </a:r>
            <a:r>
              <a:rPr lang="en-US" altLang="en-US" sz="2800" dirty="0">
                <a:latin typeface="+mj-lt"/>
                <a:ea typeface="ＭＳ Ｐゴシック" panose="020B0600070205080204" pitchFamily="34" charset="-128"/>
              </a:rPr>
              <a:t> </a:t>
            </a:r>
            <a:r>
              <a:rPr lang="en-US" altLang="en-US" sz="2800" i="1" dirty="0">
                <a:latin typeface="+mj-lt"/>
                <a:ea typeface="ＭＳ Ｐゴシック" panose="020B0600070205080204" pitchFamily="34" charset="-128"/>
              </a:rPr>
              <a:t>k </a:t>
            </a:r>
            <a:r>
              <a:rPr lang="en-US" altLang="en-US" sz="2800" dirty="0">
                <a:latin typeface="+mj-lt"/>
                <a:ea typeface="ＭＳ Ｐゴシック" panose="020B0600070205080204" pitchFamily="34" charset="-128"/>
              </a:rPr>
              <a:t>if it can take on exactly one value out of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1</a:t>
            </a:r>
            <a:r>
              <a:rPr lang="en-US" altLang="en-US" sz="2800" dirty="0">
                <a:latin typeface="+mj-lt"/>
                <a:ea typeface="ＭＳ Ｐゴシック" panose="020B0600070205080204" pitchFamily="34" charset="-128"/>
              </a:rPr>
              <a:t>,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k</a:t>
            </a:r>
            <a:r>
              <a:rPr lang="en-US" altLang="en-US" sz="2800" dirty="0">
                <a:latin typeface="+mj-lt"/>
                <a:ea typeface="ＭＳ Ｐゴシック" panose="020B0600070205080204" pitchFamily="34" charset="-128"/>
              </a:rPr>
              <a:t>}</a:t>
            </a:r>
          </a:p>
          <a:p>
            <a:pPr lvl="1"/>
            <a:r>
              <a:rPr lang="en-US" altLang="en-US" sz="2800" dirty="0">
                <a:latin typeface="+mj-lt"/>
                <a:ea typeface="ＭＳ Ｐゴシック" panose="020B0600070205080204" pitchFamily="34" charset="-128"/>
              </a:rPr>
              <a:t>E.g. the possible values that X can take on are 0, 1, 2, …, 100</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38235870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389889" y="537410"/>
            <a:ext cx="11734800" cy="711200"/>
          </a:xfrm>
        </p:spPr>
        <p:txBody>
          <a:bodyPr>
            <a:normAutofit fontScale="90000"/>
          </a:bodyPr>
          <a:lstStyle/>
          <a:p>
            <a:r>
              <a:rPr lang="en-US" altLang="en-US" sz="4300" dirty="0">
                <a:solidFill>
                  <a:srgbClr val="CD0000"/>
                </a:solidFill>
              </a:rPr>
              <a:t>Probability of Discrete RV</a:t>
            </a:r>
          </a:p>
        </p:txBody>
      </p:sp>
      <p:sp>
        <p:nvSpPr>
          <p:cNvPr id="5123" name="Rectangle 5"/>
          <p:cNvSpPr>
            <a:spLocks noGrp="1" noChangeArrowheads="1"/>
          </p:cNvSpPr>
          <p:nvPr>
            <p:ph type="body" idx="1"/>
          </p:nvPr>
        </p:nvSpPr>
        <p:spPr>
          <a:xfrm>
            <a:off x="1098592" y="1800270"/>
            <a:ext cx="11216640" cy="4633369"/>
          </a:xfrm>
        </p:spPr>
        <p:txBody>
          <a:bodyPr>
            <a:normAutofit/>
          </a:bodyPr>
          <a:lstStyle/>
          <a:p>
            <a:r>
              <a:rPr lang="en-US" altLang="en-US" sz="2800" dirty="0">
                <a:latin typeface="+mj-lt"/>
                <a:ea typeface="ＭＳ Ｐゴシック" panose="020B0600070205080204" pitchFamily="34" charset="-128"/>
              </a:rPr>
              <a:t>Probability mass function (</a:t>
            </a:r>
            <a:r>
              <a:rPr lang="en-US" altLang="en-US" sz="2800" dirty="0" err="1">
                <a:latin typeface="+mj-lt"/>
                <a:ea typeface="ＭＳ Ｐゴシック" panose="020B0600070205080204" pitchFamily="34" charset="-128"/>
              </a:rPr>
              <a:t>pmf</a:t>
            </a:r>
            <a:r>
              <a:rPr lang="en-US" altLang="en-US" sz="2800" dirty="0">
                <a:latin typeface="+mj-lt"/>
                <a:ea typeface="ＭＳ Ｐゴシック" panose="020B0600070205080204" pitchFamily="34" charset="-128"/>
              </a:rPr>
              <a:t>):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a:t>
            </a:r>
          </a:p>
          <a:p>
            <a:r>
              <a:rPr lang="en-US" altLang="en-US" sz="2800" dirty="0">
                <a:latin typeface="+mj-lt"/>
                <a:ea typeface="ＭＳ Ｐゴシック" panose="020B0600070205080204" pitchFamily="34" charset="-128"/>
              </a:rPr>
              <a:t>Easy facts about </a:t>
            </a:r>
            <a:r>
              <a:rPr lang="en-US" altLang="en-US" sz="2800" dirty="0" err="1">
                <a:latin typeface="+mj-lt"/>
                <a:ea typeface="ＭＳ Ｐゴシック" panose="020B0600070205080204" pitchFamily="34" charset="-128"/>
              </a:rPr>
              <a:t>pmf</a:t>
            </a:r>
            <a:endParaRPr lang="en-US" altLang="en-US" sz="2800" dirty="0">
              <a:latin typeface="+mj-lt"/>
              <a:ea typeface="ＭＳ Ｐゴシック" panose="020B0600070205080204" pitchFamily="34" charset="-128"/>
            </a:endParaRPr>
          </a:p>
          <a:p>
            <a:pPr lvl="1">
              <a:buFont typeface="Wingdings" panose="05000000000000000000" pitchFamily="2" charset="2"/>
              <a:buChar char="§"/>
            </a:pPr>
            <a:r>
              <a:rPr lang="en-US" altLang="en-US" sz="2800" dirty="0" err="1">
                <a:latin typeface="+mj-lt"/>
                <a:ea typeface="ＭＳ Ｐゴシック" panose="020B0600070205080204" pitchFamily="34" charset="-128"/>
              </a:rPr>
              <a:t>Σ</a:t>
            </a:r>
            <a:r>
              <a:rPr lang="en-US" altLang="en-US" sz="2800" baseline="-250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1</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i</a:t>
            </a:r>
            <a:r>
              <a:rPr lang="en-US" altLang="en-US" sz="2800" dirty="0" err="1">
                <a:latin typeface="+mj-lt"/>
                <a:ea typeface="ＭＳ Ｐゴシック" panose="020B0600070205080204" pitchFamily="34" charset="-128"/>
              </a:rPr>
              <a:t>∩X</a:t>
            </a:r>
            <a:r>
              <a:rPr lang="en-US" altLang="en-US" sz="2800" dirty="0">
                <a:latin typeface="+mj-lt"/>
                <a:ea typeface="ＭＳ Ｐゴシック" panose="020B0600070205080204" pitchFamily="34" charset="-128"/>
              </a:rPr>
              <a:t>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 0 if </a:t>
            </a:r>
            <a:r>
              <a:rPr lang="en-US" altLang="en-US" sz="28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j</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 </a:t>
            </a:r>
            <a:r>
              <a:rPr lang="en-US" altLang="en-US" sz="2800" dirty="0">
                <a:latin typeface="+mj-lt"/>
                <a:ea typeface="ＭＳ Ｐゴシック" panose="020B0600070205080204" pitchFamily="34" charset="-128"/>
              </a:rPr>
              <a:t>U 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 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P(X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j</a:t>
            </a:r>
            <a:r>
              <a:rPr lang="en-US" altLang="en-US" sz="2800" dirty="0">
                <a:latin typeface="+mj-lt"/>
                <a:ea typeface="ＭＳ Ｐゴシック" panose="020B0600070205080204" pitchFamily="34" charset="-128"/>
              </a:rPr>
              <a:t>) if </a:t>
            </a:r>
            <a:r>
              <a:rPr lang="en-US" altLang="en-US" sz="2800" dirty="0" err="1">
                <a:latin typeface="+mj-lt"/>
                <a:ea typeface="ＭＳ Ｐゴシック" panose="020B0600070205080204" pitchFamily="34" charset="-128"/>
              </a:rPr>
              <a:t>i</a:t>
            </a:r>
            <a:r>
              <a:rPr lang="en-US" altLang="en-US" sz="2800" dirty="0">
                <a:latin typeface="+mj-lt"/>
                <a:ea typeface="ＭＳ Ｐゴシック" panose="020B0600070205080204" pitchFamily="34" charset="-128"/>
              </a:rPr>
              <a:t> ≠ j</a:t>
            </a:r>
          </a:p>
          <a:p>
            <a:pPr lvl="1">
              <a:buFont typeface="Wingdings" panose="05000000000000000000" pitchFamily="2" charset="2"/>
              <a:buChar char="§"/>
            </a:pPr>
            <a:r>
              <a:rPr lang="en-US" altLang="en-US" sz="2800" dirty="0">
                <a:latin typeface="+mj-lt"/>
                <a:ea typeface="ＭＳ Ｐゴシック" panose="020B0600070205080204" pitchFamily="34" charset="-128"/>
              </a:rPr>
              <a:t>P(X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1 </a:t>
            </a:r>
            <a:r>
              <a:rPr lang="en-US" altLang="en-US" sz="2800" dirty="0">
                <a:latin typeface="+mj-lt"/>
                <a:ea typeface="ＭＳ Ｐゴシック" panose="020B0600070205080204" pitchFamily="34" charset="-128"/>
              </a:rPr>
              <a:t>U X = </a:t>
            </a:r>
            <a:r>
              <a:rPr lang="en-US" altLang="en-US" sz="2800" i="1" dirty="0">
                <a:latin typeface="+mj-lt"/>
                <a:ea typeface="ＭＳ Ｐゴシック" panose="020B0600070205080204" pitchFamily="34" charset="-128"/>
              </a:rPr>
              <a:t>x</a:t>
            </a:r>
            <a:r>
              <a:rPr lang="en-US" altLang="en-US" sz="2800" i="1" baseline="-25000" dirty="0">
                <a:latin typeface="+mj-lt"/>
                <a:ea typeface="ＭＳ Ｐゴシック" panose="020B0600070205080204" pitchFamily="34" charset="-128"/>
              </a:rPr>
              <a:t>2 </a:t>
            </a:r>
            <a:r>
              <a:rPr lang="en-US" altLang="en-US" sz="2800" dirty="0">
                <a:latin typeface="+mj-lt"/>
                <a:ea typeface="ＭＳ Ｐゴシック" panose="020B0600070205080204" pitchFamily="34" charset="-128"/>
              </a:rPr>
              <a:t>U … U X = </a:t>
            </a:r>
            <a:r>
              <a:rPr lang="en-US" altLang="en-US" sz="2800" i="1" dirty="0" err="1">
                <a:latin typeface="+mj-lt"/>
                <a:ea typeface="ＭＳ Ｐゴシック" panose="020B0600070205080204" pitchFamily="34" charset="-128"/>
              </a:rPr>
              <a:t>x</a:t>
            </a:r>
            <a:r>
              <a:rPr lang="en-US" altLang="en-US" sz="2800" i="1" baseline="-25000" dirty="0" err="1">
                <a:latin typeface="+mj-lt"/>
                <a:ea typeface="ＭＳ Ｐゴシック" panose="020B0600070205080204" pitchFamily="34" charset="-128"/>
              </a:rPr>
              <a:t>k</a:t>
            </a:r>
            <a:r>
              <a:rPr lang="en-US" altLang="en-US" sz="2800" dirty="0">
                <a:latin typeface="+mj-lt"/>
                <a:ea typeface="ＭＳ Ｐゴシック" panose="020B0600070205080204" pitchFamily="34" charset="-128"/>
              </a:rPr>
              <a:t>) = 1 </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109889819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59691"/>
            <a:ext cx="11734800" cy="711200"/>
          </a:xfrm>
        </p:spPr>
        <p:txBody>
          <a:bodyPr>
            <a:normAutofit fontScale="90000"/>
          </a:bodyPr>
          <a:lstStyle/>
          <a:p>
            <a:r>
              <a:rPr lang="en-US" altLang="en-US" sz="4300" dirty="0">
                <a:solidFill>
                  <a:srgbClr val="CD0000"/>
                </a:solidFill>
              </a:rPr>
              <a:t>Probability of Continuous RV</a:t>
            </a:r>
          </a:p>
        </p:txBody>
      </p:sp>
      <p:sp>
        <p:nvSpPr>
          <p:cNvPr id="5123" name="Rectangle 5"/>
          <p:cNvSpPr>
            <a:spLocks noGrp="1" noChangeArrowheads="1"/>
          </p:cNvSpPr>
          <p:nvPr>
            <p:ph type="body" idx="1"/>
          </p:nvPr>
        </p:nvSpPr>
        <p:spPr>
          <a:xfrm>
            <a:off x="1155135" y="1669932"/>
            <a:ext cx="11214665" cy="5192524"/>
          </a:xfrm>
        </p:spPr>
        <p:txBody>
          <a:bodyPr>
            <a:normAutofit/>
          </a:bodyPr>
          <a:lstStyle/>
          <a:p>
            <a:r>
              <a:rPr lang="en-US" altLang="en-US" sz="2800" dirty="0">
                <a:latin typeface="+mj-lt"/>
                <a:ea typeface="ＭＳ Ｐゴシック" panose="020B0600070205080204" pitchFamily="34" charset="-128"/>
              </a:rPr>
              <a:t>Properties of pdf</a:t>
            </a:r>
          </a:p>
          <a:p>
            <a:pPr marL="487375" lvl="1" indent="0">
              <a:buNone/>
            </a:pPr>
            <a:r>
              <a:rPr lang="en-US" altLang="en-US" sz="2800" dirty="0">
                <a:latin typeface="+mj-lt"/>
                <a:ea typeface="ＭＳ Ｐゴシック" panose="020B0600070205080204" pitchFamily="34" charset="-128"/>
              </a:rPr>
              <a:t> </a:t>
            </a:r>
          </a:p>
          <a:p>
            <a:pPr marL="487375" lvl="1" indent="0">
              <a:buNone/>
            </a:pPr>
            <a:endParaRPr lang="en-US" altLang="en-US" sz="2800" dirty="0">
              <a:latin typeface="+mj-lt"/>
              <a:ea typeface="ＭＳ Ｐゴシック" panose="020B0600070205080204" pitchFamily="34" charset="-128"/>
            </a:endParaRPr>
          </a:p>
          <a:p>
            <a:pPr marL="487375" lvl="1" indent="0">
              <a:buNone/>
            </a:pPr>
            <a:r>
              <a:rPr lang="en-US" altLang="en-US" sz="2800" dirty="0">
                <a:latin typeface="+mj-lt"/>
                <a:ea typeface="ＭＳ Ｐゴシック" panose="020B0600070205080204" pitchFamily="34" charset="-128"/>
              </a:rPr>
              <a:t> </a:t>
            </a:r>
          </a:p>
          <a:p>
            <a:endParaRPr lang="en-US" altLang="en-US" sz="2800" dirty="0" smtClean="0">
              <a:latin typeface="+mj-lt"/>
              <a:ea typeface="ＭＳ Ｐゴシック" panose="020B0600070205080204" pitchFamily="34" charset="-128"/>
            </a:endParaRPr>
          </a:p>
          <a:p>
            <a:r>
              <a:rPr lang="en-US" altLang="en-US" sz="2800" dirty="0">
                <a:latin typeface="+mj-lt"/>
                <a:ea typeface="ＭＳ Ｐゴシック" panose="020B0600070205080204" pitchFamily="34" charset="-128"/>
              </a:rPr>
              <a:t>P</a:t>
            </a:r>
            <a:r>
              <a:rPr lang="en-US" altLang="en-US" sz="2800" dirty="0" smtClean="0">
                <a:latin typeface="+mj-lt"/>
                <a:ea typeface="ＭＳ Ｐゴシック" panose="020B0600070205080204" pitchFamily="34" charset="-128"/>
              </a:rPr>
              <a:t>robability </a:t>
            </a:r>
            <a:r>
              <a:rPr lang="en-US" altLang="en-US" sz="2800" dirty="0">
                <a:latin typeface="+mj-lt"/>
                <a:ea typeface="ＭＳ Ｐゴシック" panose="020B0600070205080204" pitchFamily="34" charset="-128"/>
              </a:rPr>
              <a:t>can be obtained by taking the integral of pdf</a:t>
            </a:r>
          </a:p>
          <a:p>
            <a:pPr marL="487375" lvl="1" indent="0">
              <a:buNone/>
            </a:pPr>
            <a:r>
              <a:rPr lang="en-US" altLang="en-US" sz="2800" dirty="0">
                <a:latin typeface="+mj-lt"/>
                <a:ea typeface="ＭＳ Ｐゴシック" panose="020B0600070205080204" pitchFamily="34" charset="-128"/>
              </a:rPr>
              <a:t>E.g. the probability of X being between 0 and 1 is </a:t>
            </a:r>
          </a:p>
          <a:p>
            <a:pPr lvl="1"/>
            <a:endParaRPr lang="en-US" altLang="en-US" dirty="0">
              <a:ea typeface="ＭＳ Ｐゴシック" panose="020B0600070205080204" pitchFamily="34" charset="-128"/>
            </a:endParaRPr>
          </a:p>
          <a:p>
            <a:pPr lvl="1">
              <a:buFont typeface="Wingdings" panose="05000000000000000000" pitchFamily="2" charset="2"/>
              <a:buChar char="§"/>
            </a:pPr>
            <a:endParaRPr lang="en-US" altLang="en-US" dirty="0">
              <a:latin typeface="+mj-lt"/>
              <a:ea typeface="ＭＳ Ｐゴシック" panose="020B0600070205080204" pitchFamily="34" charset="-128"/>
            </a:endParaRPr>
          </a:p>
          <a:p>
            <a:pPr lvl="2">
              <a:buNone/>
            </a:pPr>
            <a:endParaRPr lang="es-ES" altLang="en-US" dirty="0">
              <a:solidFill>
                <a:srgbClr val="000000"/>
              </a:solidFill>
              <a:latin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08843987"/>
              </p:ext>
            </p:extLst>
          </p:nvPr>
        </p:nvGraphicFramePr>
        <p:xfrm>
          <a:off x="4539605" y="5622249"/>
          <a:ext cx="3376361" cy="969226"/>
        </p:xfrm>
        <a:graphic>
          <a:graphicData uri="http://schemas.openxmlformats.org/presentationml/2006/ole">
            <mc:AlternateContent xmlns:mc="http://schemas.openxmlformats.org/markup-compatibility/2006">
              <mc:Choice xmlns:v="urn:schemas-microsoft-com:vml" Requires="v">
                <p:oleObj spid="_x0000_s4167" name="Equation" r:id="rId4" imgW="1524000" imgH="419100" progId="Equation.3">
                  <p:embed/>
                </p:oleObj>
              </mc:Choice>
              <mc:Fallback>
                <p:oleObj name="Equation" r:id="rId4" imgW="15240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605" y="5622249"/>
                        <a:ext cx="3376361" cy="969226"/>
                      </a:xfrm>
                      <a:prstGeom prst="rect">
                        <a:avLst/>
                      </a:prstGeom>
                      <a:noFill/>
                      <a:ln>
                        <a:noFill/>
                      </a:ln>
                      <a:effec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80521486"/>
              </p:ext>
            </p:extLst>
          </p:nvPr>
        </p:nvGraphicFramePr>
        <p:xfrm>
          <a:off x="5552073" y="1669932"/>
          <a:ext cx="2363893" cy="2839861"/>
        </p:xfrm>
        <a:graphic>
          <a:graphicData uri="http://schemas.openxmlformats.org/presentationml/2006/ole">
            <mc:AlternateContent xmlns:mc="http://schemas.openxmlformats.org/markup-compatibility/2006">
              <mc:Choice xmlns:v="urn:schemas-microsoft-com:vml" Requires="v">
                <p:oleObj spid="_x0000_s4168" name="Equation" r:id="rId6" imgW="762000" imgH="876300" progId="Equation.3">
                  <p:embed/>
                </p:oleObj>
              </mc:Choice>
              <mc:Fallback>
                <p:oleObj name="Equation" r:id="rId6" imgW="762000" imgH="876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2073" y="1669932"/>
                        <a:ext cx="2363893" cy="283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9760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8197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990428" y="1622778"/>
            <a:ext cx="1693846" cy="56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a:solidFill>
                  <a:srgbClr val="000000"/>
                </a:solidFill>
                <a:latin typeface="+mj-lt"/>
              </a:rPr>
              <a:t>Bernoulli</a:t>
            </a:r>
          </a:p>
        </p:txBody>
      </p:sp>
      <p:graphicFrame>
        <p:nvGraphicFramePr>
          <p:cNvPr id="4" name="Object 7"/>
          <p:cNvGraphicFramePr>
            <a:graphicFrameLocks noChangeAspect="1"/>
          </p:cNvGraphicFramePr>
          <p:nvPr/>
        </p:nvGraphicFramePr>
        <p:xfrm>
          <a:off x="4951307" y="2109613"/>
          <a:ext cx="2526453" cy="1355696"/>
        </p:xfrm>
        <a:graphic>
          <a:graphicData uri="http://schemas.openxmlformats.org/presentationml/2006/ole">
            <mc:AlternateContent xmlns:mc="http://schemas.openxmlformats.org/markup-compatibility/2006">
              <mc:Choice xmlns:v="urn:schemas-microsoft-com:vml" Requires="v">
                <p:oleObj spid="_x0000_s5157" name="Equation" r:id="rId4" imgW="1041120" imgH="558720" progId="Equation.3">
                  <p:embed/>
                </p:oleObj>
              </mc:Choice>
              <mc:Fallback>
                <p:oleObj name="Equation" r:id="rId4" imgW="1041120" imgH="558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307" y="2109613"/>
                        <a:ext cx="2526453" cy="1355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0"/>
          <p:cNvGrpSpPr>
            <a:grpSpLocks/>
          </p:cNvGrpSpPr>
          <p:nvPr/>
        </p:nvGrpSpPr>
        <p:grpSpPr bwMode="auto">
          <a:xfrm>
            <a:off x="4064000" y="3732391"/>
            <a:ext cx="5445760" cy="1932120"/>
            <a:chOff x="1440" y="2208"/>
            <a:chExt cx="3216" cy="1143"/>
          </a:xfrm>
        </p:grpSpPr>
        <p:sp>
          <p:nvSpPr>
            <p:cNvPr id="6" name="Line 12"/>
            <p:cNvSpPr>
              <a:spLocks noChangeShapeType="1"/>
            </p:cNvSpPr>
            <p:nvPr/>
          </p:nvSpPr>
          <p:spPr bwMode="auto">
            <a:xfrm>
              <a:off x="3072" y="3120"/>
              <a:ext cx="384"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 name="Line 13"/>
            <p:cNvSpPr>
              <a:spLocks noChangeShapeType="1"/>
            </p:cNvSpPr>
            <p:nvPr/>
          </p:nvSpPr>
          <p:spPr bwMode="auto">
            <a:xfrm>
              <a:off x="3456" y="2736"/>
              <a:ext cx="480"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Text Box 22"/>
            <p:cNvSpPr txBox="1">
              <a:spLocks noChangeArrowheads="1"/>
            </p:cNvSpPr>
            <p:nvPr/>
          </p:nvSpPr>
          <p:spPr bwMode="auto">
            <a:xfrm>
              <a:off x="1540"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0           1</a:t>
              </a:r>
            </a:p>
          </p:txBody>
        </p:sp>
        <p:sp>
          <p:nvSpPr>
            <p:cNvPr id="9" name="Line 23"/>
            <p:cNvSpPr>
              <a:spLocks noChangeShapeType="1"/>
            </p:cNvSpPr>
            <p:nvPr/>
          </p:nvSpPr>
          <p:spPr bwMode="auto">
            <a:xfrm>
              <a:off x="1440" y="3120"/>
              <a:ext cx="864"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24"/>
            <p:cNvSpPr>
              <a:spLocks noChangeShapeType="1"/>
            </p:cNvSpPr>
            <p:nvPr/>
          </p:nvSpPr>
          <p:spPr bwMode="auto">
            <a:xfrm>
              <a:off x="163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26"/>
            <p:cNvSpPr>
              <a:spLocks noChangeShapeType="1"/>
            </p:cNvSpPr>
            <p:nvPr/>
          </p:nvSpPr>
          <p:spPr bwMode="auto">
            <a:xfrm>
              <a:off x="211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Line 32"/>
            <p:cNvSpPr>
              <a:spLocks noChangeShapeType="1"/>
            </p:cNvSpPr>
            <p:nvPr/>
          </p:nvSpPr>
          <p:spPr bwMode="auto">
            <a:xfrm flipV="1">
              <a:off x="1632" y="2736"/>
              <a:ext cx="0" cy="38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33"/>
            <p:cNvSpPr>
              <a:spLocks noChangeShapeType="1"/>
            </p:cNvSpPr>
            <p:nvPr/>
          </p:nvSpPr>
          <p:spPr bwMode="auto">
            <a:xfrm flipV="1">
              <a:off x="2112" y="2448"/>
              <a:ext cx="0" cy="672"/>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4"/>
            <p:cNvSpPr>
              <a:spLocks noChangeShapeType="1"/>
            </p:cNvSpPr>
            <p:nvPr/>
          </p:nvSpPr>
          <p:spPr bwMode="auto">
            <a:xfrm>
              <a:off x="1584" y="273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Line 35"/>
            <p:cNvSpPr>
              <a:spLocks noChangeShapeType="1"/>
            </p:cNvSpPr>
            <p:nvPr/>
          </p:nvSpPr>
          <p:spPr bwMode="auto">
            <a:xfrm>
              <a:off x="2064" y="2448"/>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Text Box 36"/>
            <p:cNvSpPr txBox="1">
              <a:spLocks noChangeArrowheads="1"/>
            </p:cNvSpPr>
            <p:nvPr/>
          </p:nvSpPr>
          <p:spPr bwMode="auto">
            <a:xfrm>
              <a:off x="3364"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0           1</a:t>
              </a:r>
            </a:p>
          </p:txBody>
        </p:sp>
        <p:sp>
          <p:nvSpPr>
            <p:cNvPr id="17" name="Line 37"/>
            <p:cNvSpPr>
              <a:spLocks noChangeShapeType="1"/>
            </p:cNvSpPr>
            <p:nvPr/>
          </p:nvSpPr>
          <p:spPr bwMode="auto">
            <a:xfrm>
              <a:off x="3024" y="3120"/>
              <a:ext cx="163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8"/>
            <p:cNvSpPr>
              <a:spLocks noChangeShapeType="1"/>
            </p:cNvSpPr>
            <p:nvPr/>
          </p:nvSpPr>
          <p:spPr bwMode="auto">
            <a:xfrm>
              <a:off x="345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9"/>
            <p:cNvSpPr>
              <a:spLocks noChangeShapeType="1"/>
            </p:cNvSpPr>
            <p:nvPr/>
          </p:nvSpPr>
          <p:spPr bwMode="auto">
            <a:xfrm>
              <a:off x="393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Line 41"/>
            <p:cNvSpPr>
              <a:spLocks noChangeShapeType="1"/>
            </p:cNvSpPr>
            <p:nvPr/>
          </p:nvSpPr>
          <p:spPr bwMode="auto">
            <a:xfrm flipH="1" flipV="1">
              <a:off x="3936" y="2448"/>
              <a:ext cx="624"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1" name="Text Box 44"/>
            <p:cNvSpPr txBox="1">
              <a:spLocks noChangeArrowheads="1"/>
            </p:cNvSpPr>
            <p:nvPr/>
          </p:nvSpPr>
          <p:spPr bwMode="auto">
            <a:xfrm>
              <a:off x="2016" y="220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p</a:t>
              </a:r>
            </a:p>
          </p:txBody>
        </p:sp>
        <p:sp>
          <p:nvSpPr>
            <p:cNvPr id="22" name="Text Box 45"/>
            <p:cNvSpPr txBox="1">
              <a:spLocks noChangeArrowheads="1"/>
            </p:cNvSpPr>
            <p:nvPr/>
          </p:nvSpPr>
          <p:spPr bwMode="auto">
            <a:xfrm>
              <a:off x="1536" y="2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1-p</a:t>
              </a:r>
            </a:p>
          </p:txBody>
        </p:sp>
        <p:sp>
          <p:nvSpPr>
            <p:cNvPr id="23" name="Text Box 46"/>
            <p:cNvSpPr txBox="1">
              <a:spLocks noChangeArrowheads="1"/>
            </p:cNvSpPr>
            <p:nvPr/>
          </p:nvSpPr>
          <p:spPr bwMode="auto">
            <a:xfrm>
              <a:off x="3532" y="2784"/>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1-p</a:t>
              </a:r>
            </a:p>
          </p:txBody>
        </p:sp>
        <p:sp>
          <p:nvSpPr>
            <p:cNvPr id="24" name="Text Box 47"/>
            <p:cNvSpPr txBox="1">
              <a:spLocks noChangeArrowheads="1"/>
            </p:cNvSpPr>
            <p:nvPr/>
          </p:nvSpPr>
          <p:spPr bwMode="auto">
            <a:xfrm>
              <a:off x="3988" y="244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p</a:t>
              </a:r>
            </a:p>
          </p:txBody>
        </p:sp>
        <p:sp>
          <p:nvSpPr>
            <p:cNvPr id="25" name="AutoShape 48"/>
            <p:cNvSpPr>
              <a:spLocks/>
            </p:cNvSpPr>
            <p:nvPr/>
          </p:nvSpPr>
          <p:spPr bwMode="auto">
            <a:xfrm>
              <a:off x="3456" y="2736"/>
              <a:ext cx="48" cy="384"/>
            </a:xfrm>
            <a:prstGeom prst="rightBrace">
              <a:avLst>
                <a:gd name="adj1" fmla="val 66667"/>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 name="AutoShape 49"/>
            <p:cNvSpPr>
              <a:spLocks/>
            </p:cNvSpPr>
            <p:nvPr/>
          </p:nvSpPr>
          <p:spPr bwMode="auto">
            <a:xfrm>
              <a:off x="3936" y="2448"/>
              <a:ext cx="48" cy="288"/>
            </a:xfrm>
            <a:prstGeom prst="rightBrace">
              <a:avLst>
                <a:gd name="adj1" fmla="val 50000"/>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5081760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STATISTICS FUNDAMENTALS</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37411"/>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345432" y="1418624"/>
            <a:ext cx="8323327" cy="14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a:solidFill>
                  <a:srgbClr val="000000"/>
                </a:solidFill>
                <a:latin typeface="+mj-lt"/>
              </a:rPr>
              <a:t>Binomial</a:t>
            </a:r>
          </a:p>
          <a:p>
            <a:pPr eaLnBrk="1" hangingPunct="1"/>
            <a:r>
              <a:rPr lang="es-ES" altLang="en-US" sz="3000" dirty="0" err="1">
                <a:solidFill>
                  <a:srgbClr val="000000"/>
                </a:solidFill>
                <a:latin typeface="+mj-lt"/>
              </a:rPr>
              <a:t>Successes</a:t>
            </a:r>
            <a:r>
              <a:rPr lang="es-ES" altLang="en-US" sz="3000" dirty="0">
                <a:solidFill>
                  <a:srgbClr val="000000"/>
                </a:solidFill>
                <a:latin typeface="+mj-lt"/>
              </a:rPr>
              <a:t> in </a:t>
            </a:r>
            <a:r>
              <a:rPr lang="es-ES" altLang="en-US" sz="3000" i="1" dirty="0">
                <a:solidFill>
                  <a:srgbClr val="000000"/>
                </a:solidFill>
                <a:latin typeface="+mj-lt"/>
              </a:rPr>
              <a:t>n </a:t>
            </a:r>
            <a:r>
              <a:rPr lang="es-ES" altLang="en-US" sz="3000" dirty="0" err="1">
                <a:solidFill>
                  <a:srgbClr val="000000"/>
                </a:solidFill>
                <a:latin typeface="+mj-lt"/>
              </a:rPr>
              <a:t>independent</a:t>
            </a:r>
            <a:r>
              <a:rPr lang="es-ES" altLang="en-US" sz="3000" dirty="0">
                <a:solidFill>
                  <a:srgbClr val="000000"/>
                </a:solidFill>
                <a:latin typeface="+mj-lt"/>
              </a:rPr>
              <a:t> Bernoulli </a:t>
            </a:r>
            <a:r>
              <a:rPr lang="es-ES" altLang="en-US" sz="3000" dirty="0" err="1">
                <a:solidFill>
                  <a:srgbClr val="000000"/>
                </a:solidFill>
                <a:latin typeface="+mj-lt"/>
              </a:rPr>
              <a:t>trials</a:t>
            </a:r>
            <a:r>
              <a:rPr lang="es-ES" altLang="en-US" sz="3000" dirty="0">
                <a:solidFill>
                  <a:srgbClr val="000000"/>
                </a:solidFill>
                <a:latin typeface="+mj-lt"/>
              </a:rPr>
              <a:t> </a:t>
            </a:r>
            <a:r>
              <a:rPr lang="es-ES" altLang="en-US" sz="3000" dirty="0" err="1">
                <a:solidFill>
                  <a:srgbClr val="000000"/>
                </a:solidFill>
                <a:latin typeface="+mj-lt"/>
              </a:rPr>
              <a:t>with</a:t>
            </a:r>
            <a:r>
              <a:rPr lang="es-ES" altLang="en-US" sz="3000" dirty="0">
                <a:solidFill>
                  <a:srgbClr val="000000"/>
                </a:solidFill>
                <a:latin typeface="+mj-lt"/>
              </a:rPr>
              <a:t> </a:t>
            </a:r>
          </a:p>
          <a:p>
            <a:pPr eaLnBrk="1" hangingPunct="1"/>
            <a:r>
              <a:rPr lang="es-ES" altLang="en-US" sz="3000" dirty="0" err="1">
                <a:solidFill>
                  <a:srgbClr val="000000"/>
                </a:solidFill>
                <a:latin typeface="+mj-lt"/>
              </a:rPr>
              <a:t>success</a:t>
            </a:r>
            <a:r>
              <a:rPr lang="es-ES" altLang="en-US" sz="3000" dirty="0">
                <a:solidFill>
                  <a:srgbClr val="000000"/>
                </a:solidFill>
                <a:latin typeface="+mj-lt"/>
              </a:rPr>
              <a:t> </a:t>
            </a:r>
            <a:r>
              <a:rPr lang="es-ES" altLang="en-US" sz="3000" dirty="0" err="1">
                <a:solidFill>
                  <a:srgbClr val="000000"/>
                </a:solidFill>
                <a:latin typeface="+mj-lt"/>
              </a:rPr>
              <a:t>probability</a:t>
            </a:r>
            <a:r>
              <a:rPr lang="es-ES" altLang="en-US" sz="3000" dirty="0">
                <a:solidFill>
                  <a:srgbClr val="000000"/>
                </a:solidFill>
                <a:latin typeface="+mj-lt"/>
              </a:rPr>
              <a:t> </a:t>
            </a:r>
            <a:r>
              <a:rPr lang="es-ES" altLang="en-US" sz="3000" i="1" dirty="0">
                <a:solidFill>
                  <a:srgbClr val="000000"/>
                </a:solidFill>
                <a:latin typeface="+mj-lt"/>
              </a:rPr>
              <a:t>p</a:t>
            </a:r>
            <a:r>
              <a:rPr lang="es-ES" altLang="en-US" sz="3000" dirty="0">
                <a:solidFill>
                  <a:srgbClr val="000000"/>
                </a:solidFill>
                <a:latin typeface="+mj-lt"/>
              </a:rPr>
              <a:t> </a:t>
            </a:r>
          </a:p>
        </p:txBody>
      </p:sp>
      <p:graphicFrame>
        <p:nvGraphicFramePr>
          <p:cNvPr id="4" name="Object 7"/>
          <p:cNvGraphicFramePr>
            <a:graphicFrameLocks noChangeAspect="1"/>
          </p:cNvGraphicFramePr>
          <p:nvPr/>
        </p:nvGraphicFramePr>
        <p:xfrm>
          <a:off x="3801534" y="3061305"/>
          <a:ext cx="6439746" cy="2618419"/>
        </p:xfrm>
        <a:graphic>
          <a:graphicData uri="http://schemas.openxmlformats.org/presentationml/2006/ole">
            <mc:AlternateContent xmlns:mc="http://schemas.openxmlformats.org/markup-compatibility/2006">
              <mc:Choice xmlns:v="urn:schemas-microsoft-com:vml" Requires="v">
                <p:oleObj spid="_x0000_s6181" name="Equation" r:id="rId4" imgW="2654280" imgH="1079280" progId="Equation.3">
                  <p:embed/>
                </p:oleObj>
              </mc:Choice>
              <mc:Fallback>
                <p:oleObj name="Equation" r:id="rId4" imgW="2654280" imgH="1079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534" y="3061305"/>
                        <a:ext cx="6439746" cy="2618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8166844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39893" y="1489825"/>
            <a:ext cx="11216640" cy="3597097"/>
          </a:xfrm>
        </p:spPr>
        <p:txBody>
          <a:bodyPr>
            <a:noAutofit/>
          </a:bodyPr>
          <a:lstStyle/>
          <a:p>
            <a:r>
              <a:rPr lang="en-US" dirty="0"/>
              <a:t>Poisson approximation to the Binomial </a:t>
            </a:r>
            <a:endParaRPr lang="en-US" dirty="0">
              <a:latin typeface="+mj-lt"/>
            </a:endParaRPr>
          </a:p>
        </p:txBody>
      </p:sp>
      <p:pic>
        <p:nvPicPr>
          <p:cNvPr id="5" name="Picture"/>
          <p:cNvPicPr/>
          <p:nvPr/>
        </p:nvPicPr>
        <p:blipFill>
          <a:blip r:embed="rId2"/>
          <a:stretch>
            <a:fillRect/>
          </a:stretch>
        </p:blipFill>
        <p:spPr bwMode="auto">
          <a:xfrm>
            <a:off x="839893" y="2167388"/>
            <a:ext cx="4744043" cy="4006458"/>
          </a:xfrm>
          <a:prstGeom prst="rect">
            <a:avLst/>
          </a:prstGeom>
          <a:noFill/>
          <a:ln w="9525">
            <a:noFill/>
            <a:headEnd/>
            <a:tailEnd/>
          </a:ln>
        </p:spPr>
      </p:pic>
      <p:pic>
        <p:nvPicPr>
          <p:cNvPr id="6" name="Picture"/>
          <p:cNvPicPr/>
          <p:nvPr/>
        </p:nvPicPr>
        <p:blipFill>
          <a:blip r:embed="rId3"/>
          <a:stretch>
            <a:fillRect/>
          </a:stretch>
        </p:blipFill>
        <p:spPr bwMode="auto">
          <a:xfrm>
            <a:off x="6635157" y="2167387"/>
            <a:ext cx="5177536" cy="3966713"/>
          </a:xfrm>
          <a:prstGeom prst="rect">
            <a:avLst/>
          </a:prstGeom>
          <a:noFill/>
          <a:ln w="9525">
            <a:noFill/>
            <a:headEnd/>
            <a:tailEnd/>
          </a:ln>
        </p:spPr>
      </p:pic>
    </p:spTree>
    <p:extLst>
      <p:ext uri="{BB962C8B-B14F-4D97-AF65-F5344CB8AC3E}">
        <p14:creationId xmlns:p14="http://schemas.microsoft.com/office/powerpoint/2010/main" val="82953525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60425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518481" y="1800270"/>
            <a:ext cx="8857954" cy="19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err="1">
                <a:solidFill>
                  <a:srgbClr val="000000"/>
                </a:solidFill>
                <a:latin typeface="+mj-lt"/>
              </a:rPr>
              <a:t>Geometric</a:t>
            </a:r>
            <a:endParaRPr lang="es-ES" altLang="en-US" sz="3000" dirty="0">
              <a:solidFill>
                <a:srgbClr val="000000"/>
              </a:solidFill>
              <a:latin typeface="+mj-lt"/>
            </a:endParaRPr>
          </a:p>
          <a:p>
            <a:pPr eaLnBrk="1" hangingPunct="1"/>
            <a:endParaRPr lang="es-ES" altLang="en-US" sz="3000" dirty="0">
              <a:solidFill>
                <a:srgbClr val="000000"/>
              </a:solidFill>
              <a:latin typeface="+mj-lt"/>
            </a:endParaRPr>
          </a:p>
          <a:p>
            <a:pPr eaLnBrk="1" hangingPunct="1"/>
            <a:r>
              <a:rPr lang="es-ES" altLang="en-US" sz="3000" dirty="0">
                <a:solidFill>
                  <a:srgbClr val="000000"/>
                </a:solidFill>
                <a:latin typeface="+mj-lt"/>
              </a:rPr>
              <a:t>Time of </a:t>
            </a:r>
            <a:r>
              <a:rPr lang="es-ES" altLang="en-US" sz="3000" dirty="0" err="1">
                <a:solidFill>
                  <a:srgbClr val="000000"/>
                </a:solidFill>
                <a:latin typeface="+mj-lt"/>
              </a:rPr>
              <a:t>first</a:t>
            </a:r>
            <a:r>
              <a:rPr lang="es-ES" altLang="en-US" sz="3000" dirty="0">
                <a:solidFill>
                  <a:srgbClr val="000000"/>
                </a:solidFill>
                <a:latin typeface="+mj-lt"/>
              </a:rPr>
              <a:t> </a:t>
            </a:r>
            <a:r>
              <a:rPr lang="es-ES" altLang="en-US" sz="3000" dirty="0" err="1">
                <a:solidFill>
                  <a:srgbClr val="000000"/>
                </a:solidFill>
                <a:latin typeface="+mj-lt"/>
              </a:rPr>
              <a:t>success</a:t>
            </a:r>
            <a:r>
              <a:rPr lang="es-ES" altLang="en-US" sz="3000" dirty="0">
                <a:solidFill>
                  <a:srgbClr val="000000"/>
                </a:solidFill>
                <a:latin typeface="+mj-lt"/>
              </a:rPr>
              <a:t> in a </a:t>
            </a:r>
            <a:r>
              <a:rPr lang="es-ES" altLang="en-US" sz="3000" dirty="0" err="1">
                <a:solidFill>
                  <a:srgbClr val="000000"/>
                </a:solidFill>
                <a:latin typeface="+mj-lt"/>
              </a:rPr>
              <a:t>sequence</a:t>
            </a:r>
            <a:r>
              <a:rPr lang="es-ES" altLang="en-US" sz="3000" dirty="0">
                <a:solidFill>
                  <a:srgbClr val="000000"/>
                </a:solidFill>
                <a:latin typeface="+mj-lt"/>
              </a:rPr>
              <a:t> of </a:t>
            </a:r>
            <a:r>
              <a:rPr lang="es-ES" altLang="en-US" sz="3000" dirty="0" err="1">
                <a:solidFill>
                  <a:srgbClr val="000000"/>
                </a:solidFill>
                <a:latin typeface="+mj-lt"/>
              </a:rPr>
              <a:t>independent</a:t>
            </a:r>
            <a:r>
              <a:rPr lang="es-ES" altLang="en-US" sz="3000" dirty="0">
                <a:solidFill>
                  <a:srgbClr val="000000"/>
                </a:solidFill>
                <a:latin typeface="+mj-lt"/>
              </a:rPr>
              <a:t> </a:t>
            </a:r>
          </a:p>
          <a:p>
            <a:pPr eaLnBrk="1" hangingPunct="1"/>
            <a:r>
              <a:rPr lang="es-ES" altLang="en-US" sz="3000" dirty="0">
                <a:solidFill>
                  <a:srgbClr val="000000"/>
                </a:solidFill>
                <a:latin typeface="+mj-lt"/>
              </a:rPr>
              <a:t>Bernoulli </a:t>
            </a:r>
            <a:r>
              <a:rPr lang="es-ES" altLang="en-US" sz="3000" dirty="0" err="1">
                <a:solidFill>
                  <a:srgbClr val="000000"/>
                </a:solidFill>
                <a:latin typeface="+mj-lt"/>
              </a:rPr>
              <a:t>trials</a:t>
            </a:r>
            <a:r>
              <a:rPr lang="es-ES" altLang="en-US" sz="3000" dirty="0">
                <a:solidFill>
                  <a:srgbClr val="000000"/>
                </a:solidFill>
                <a:latin typeface="+mj-lt"/>
              </a:rPr>
              <a:t> </a:t>
            </a:r>
            <a:r>
              <a:rPr lang="es-ES" altLang="en-US" sz="3000" dirty="0" err="1">
                <a:solidFill>
                  <a:srgbClr val="000000"/>
                </a:solidFill>
                <a:latin typeface="+mj-lt"/>
              </a:rPr>
              <a:t>with</a:t>
            </a:r>
            <a:r>
              <a:rPr lang="es-ES" altLang="en-US" sz="3000" dirty="0">
                <a:solidFill>
                  <a:srgbClr val="000000"/>
                </a:solidFill>
                <a:latin typeface="+mj-lt"/>
              </a:rPr>
              <a:t> </a:t>
            </a:r>
            <a:r>
              <a:rPr lang="es-ES" altLang="en-US" sz="3000" dirty="0" err="1">
                <a:solidFill>
                  <a:srgbClr val="000000"/>
                </a:solidFill>
                <a:latin typeface="+mj-lt"/>
              </a:rPr>
              <a:t>success</a:t>
            </a:r>
            <a:r>
              <a:rPr lang="es-ES" altLang="en-US" sz="3000" dirty="0">
                <a:solidFill>
                  <a:srgbClr val="000000"/>
                </a:solidFill>
                <a:latin typeface="+mj-lt"/>
              </a:rPr>
              <a:t> </a:t>
            </a:r>
            <a:r>
              <a:rPr lang="es-ES" altLang="en-US" sz="3000" dirty="0" err="1">
                <a:solidFill>
                  <a:srgbClr val="000000"/>
                </a:solidFill>
                <a:latin typeface="+mj-lt"/>
              </a:rPr>
              <a:t>probability</a:t>
            </a:r>
            <a:r>
              <a:rPr lang="es-ES" altLang="en-US" sz="3000" dirty="0">
                <a:solidFill>
                  <a:srgbClr val="000000"/>
                </a:solidFill>
                <a:latin typeface="+mj-lt"/>
              </a:rPr>
              <a:t> </a:t>
            </a:r>
            <a:r>
              <a:rPr lang="es-ES" altLang="en-US" sz="3000" i="1" dirty="0">
                <a:solidFill>
                  <a:srgbClr val="000000"/>
                </a:solidFill>
                <a:latin typeface="+mj-lt"/>
              </a:rPr>
              <a:t>p</a:t>
            </a:r>
            <a:r>
              <a:rPr lang="es-ES" altLang="en-US" sz="3000" dirty="0">
                <a:solidFill>
                  <a:srgbClr val="000000"/>
                </a:solidFill>
                <a:latin typeface="+mj-lt"/>
              </a:rPr>
              <a:t> </a:t>
            </a:r>
          </a:p>
        </p:txBody>
      </p:sp>
      <p:graphicFrame>
        <p:nvGraphicFramePr>
          <p:cNvPr id="4" name="Object 7"/>
          <p:cNvGraphicFramePr>
            <a:graphicFrameLocks noChangeAspect="1"/>
          </p:cNvGraphicFramePr>
          <p:nvPr>
            <p:extLst/>
          </p:nvPr>
        </p:nvGraphicFramePr>
        <p:xfrm>
          <a:off x="3348212" y="4384882"/>
          <a:ext cx="5886027" cy="985499"/>
        </p:xfrm>
        <a:graphic>
          <a:graphicData uri="http://schemas.openxmlformats.org/presentationml/2006/ole">
            <mc:AlternateContent xmlns:mc="http://schemas.openxmlformats.org/markup-compatibility/2006">
              <mc:Choice xmlns:v="urn:schemas-microsoft-com:vml" Requires="v">
                <p:oleObj spid="_x0000_s7205" name="Equation" r:id="rId4" imgW="2425680" imgH="406080" progId="Equation.3">
                  <p:embed/>
                </p:oleObj>
              </mc:Choice>
              <mc:Fallback>
                <p:oleObj name="Equation" r:id="rId4" imgW="242568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212" y="4384882"/>
                        <a:ext cx="5886027" cy="985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9062088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81972"/>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2644332" y="1800270"/>
            <a:ext cx="7208120" cy="14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3000" dirty="0" err="1">
                <a:solidFill>
                  <a:srgbClr val="000000"/>
                </a:solidFill>
                <a:latin typeface="+mj-lt"/>
              </a:rPr>
              <a:t>Poisson</a:t>
            </a:r>
            <a:endParaRPr lang="es-ES" altLang="en-US" sz="3000" dirty="0">
              <a:solidFill>
                <a:srgbClr val="000000"/>
              </a:solidFill>
              <a:latin typeface="+mj-lt"/>
            </a:endParaRPr>
          </a:p>
          <a:p>
            <a:pPr eaLnBrk="1" hangingPunct="1"/>
            <a:endParaRPr lang="es-ES" altLang="en-US" sz="3000" dirty="0">
              <a:solidFill>
                <a:srgbClr val="000000"/>
              </a:solidFill>
              <a:latin typeface="+mj-lt"/>
            </a:endParaRPr>
          </a:p>
          <a:p>
            <a:pPr eaLnBrk="1" hangingPunct="1"/>
            <a:r>
              <a:rPr lang="es-ES" altLang="en-US" sz="3000" i="1" dirty="0">
                <a:solidFill>
                  <a:srgbClr val="000000"/>
                </a:solidFill>
                <a:latin typeface="+mj-lt"/>
              </a:rPr>
              <a:t>X</a:t>
            </a:r>
            <a:r>
              <a:rPr lang="es-ES" altLang="en-US" sz="3000" dirty="0">
                <a:solidFill>
                  <a:srgbClr val="000000"/>
                </a:solidFill>
                <a:latin typeface="+mj-lt"/>
              </a:rPr>
              <a:t> </a:t>
            </a:r>
            <a:r>
              <a:rPr lang="es-ES" altLang="en-US" sz="3000" dirty="0" err="1">
                <a:solidFill>
                  <a:srgbClr val="000000"/>
                </a:solidFill>
                <a:latin typeface="+mj-lt"/>
              </a:rPr>
              <a:t>expresses</a:t>
            </a:r>
            <a:r>
              <a:rPr lang="es-ES" altLang="en-US" sz="3000" dirty="0">
                <a:solidFill>
                  <a:srgbClr val="000000"/>
                </a:solidFill>
                <a:latin typeface="+mj-lt"/>
              </a:rPr>
              <a:t> </a:t>
            </a:r>
            <a:r>
              <a:rPr lang="es-ES" altLang="en-US" sz="3000" dirty="0" err="1">
                <a:solidFill>
                  <a:srgbClr val="000000"/>
                </a:solidFill>
                <a:latin typeface="+mj-lt"/>
              </a:rPr>
              <a:t>the</a:t>
            </a:r>
            <a:r>
              <a:rPr lang="es-ES" altLang="en-US" sz="3000" dirty="0">
                <a:solidFill>
                  <a:srgbClr val="000000"/>
                </a:solidFill>
                <a:latin typeface="+mj-lt"/>
              </a:rPr>
              <a:t> </a:t>
            </a:r>
            <a:r>
              <a:rPr lang="es-ES" altLang="en-US" sz="3000" dirty="0" err="1">
                <a:solidFill>
                  <a:srgbClr val="000000"/>
                </a:solidFill>
                <a:latin typeface="+mj-lt"/>
              </a:rPr>
              <a:t>number</a:t>
            </a:r>
            <a:r>
              <a:rPr lang="es-ES" altLang="en-US" sz="3000" dirty="0">
                <a:solidFill>
                  <a:srgbClr val="000000"/>
                </a:solidFill>
                <a:latin typeface="+mj-lt"/>
              </a:rPr>
              <a:t> of “ </a:t>
            </a:r>
            <a:r>
              <a:rPr lang="es-ES" altLang="en-US" sz="3000" dirty="0" err="1">
                <a:solidFill>
                  <a:srgbClr val="000000"/>
                </a:solidFill>
                <a:latin typeface="+mj-lt"/>
              </a:rPr>
              <a:t>rare</a:t>
            </a:r>
            <a:r>
              <a:rPr lang="es-ES" altLang="en-US" sz="3000" dirty="0">
                <a:solidFill>
                  <a:srgbClr val="000000"/>
                </a:solidFill>
                <a:latin typeface="+mj-lt"/>
              </a:rPr>
              <a:t> </a:t>
            </a:r>
            <a:r>
              <a:rPr lang="es-ES" altLang="en-US" sz="3000" dirty="0" err="1">
                <a:solidFill>
                  <a:srgbClr val="000000"/>
                </a:solidFill>
                <a:latin typeface="+mj-lt"/>
              </a:rPr>
              <a:t>events</a:t>
            </a:r>
            <a:r>
              <a:rPr lang="es-ES" altLang="en-US" sz="3000" dirty="0">
                <a:solidFill>
                  <a:srgbClr val="000000"/>
                </a:solidFill>
                <a:latin typeface="+mj-lt"/>
              </a:rPr>
              <a:t>”</a:t>
            </a:r>
          </a:p>
        </p:txBody>
      </p:sp>
      <p:graphicFrame>
        <p:nvGraphicFramePr>
          <p:cNvPr id="4" name="Object 7"/>
          <p:cNvGraphicFramePr>
            <a:graphicFrameLocks noChangeAspect="1"/>
          </p:cNvGraphicFramePr>
          <p:nvPr>
            <p:extLst/>
          </p:nvPr>
        </p:nvGraphicFramePr>
        <p:xfrm>
          <a:off x="3877187" y="3809713"/>
          <a:ext cx="5237481" cy="1539949"/>
        </p:xfrm>
        <a:graphic>
          <a:graphicData uri="http://schemas.openxmlformats.org/presentationml/2006/ole">
            <mc:AlternateContent xmlns:mc="http://schemas.openxmlformats.org/markup-compatibility/2006">
              <mc:Choice xmlns:v="urn:schemas-microsoft-com:vml" Requires="v">
                <p:oleObj spid="_x0000_s8229" name="Equation" r:id="rId4" imgW="2158920" imgH="634680" progId="Equation.3">
                  <p:embed/>
                </p:oleObj>
              </mc:Choice>
              <mc:Fallback>
                <p:oleObj name="Equation" r:id="rId4" imgW="215892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87" y="3809713"/>
                        <a:ext cx="5237481" cy="1539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499808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537410"/>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321783" y="1622778"/>
            <a:ext cx="127422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Uniform</a:t>
            </a:r>
            <a:endParaRPr lang="es-ES" altLang="en-US" dirty="0">
              <a:solidFill>
                <a:srgbClr val="000000"/>
              </a:solidFill>
              <a:latin typeface="+mj-lt"/>
            </a:endParaRPr>
          </a:p>
        </p:txBody>
      </p:sp>
      <p:sp>
        <p:nvSpPr>
          <p:cNvPr id="4" name="Text Box 5"/>
          <p:cNvSpPr txBox="1">
            <a:spLocks noChangeArrowheads="1"/>
          </p:cNvSpPr>
          <p:nvPr/>
        </p:nvSpPr>
        <p:spPr bwMode="auto">
          <a:xfrm>
            <a:off x="10566402" y="6572251"/>
            <a:ext cx="504630"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6A8CC17-7E88-4359-A96C-16FD2FDCBCC0}" type="slidenum">
              <a:rPr lang="es-ES" altLang="en-US">
                <a:solidFill>
                  <a:srgbClr val="FFFFFF"/>
                </a:solidFill>
              </a:rPr>
              <a:pPr eaLnBrk="1" hangingPunct="1"/>
              <a:t>94</a:t>
            </a:fld>
            <a:endParaRPr lang="es-ES" altLang="en-US">
              <a:solidFill>
                <a:srgbClr val="FFFFFF"/>
              </a:solidFill>
            </a:endParaRPr>
          </a:p>
        </p:txBody>
      </p:sp>
      <p:graphicFrame>
        <p:nvGraphicFramePr>
          <p:cNvPr id="5" name="Object 7"/>
          <p:cNvGraphicFramePr>
            <a:graphicFrameLocks noChangeAspect="1"/>
          </p:cNvGraphicFramePr>
          <p:nvPr/>
        </p:nvGraphicFramePr>
        <p:xfrm>
          <a:off x="3031067" y="1622778"/>
          <a:ext cx="7057813" cy="3326694"/>
        </p:xfrm>
        <a:graphic>
          <a:graphicData uri="http://schemas.openxmlformats.org/presentationml/2006/ole">
            <mc:AlternateContent xmlns:mc="http://schemas.openxmlformats.org/markup-compatibility/2006">
              <mc:Choice xmlns:v="urn:schemas-microsoft-com:vml" Requires="v">
                <p:oleObj spid="_x0000_s9253" name="Equation" r:id="rId4" imgW="2908080" imgH="1371600" progId="Equation.3">
                  <p:embed/>
                </p:oleObj>
              </mc:Choice>
              <mc:Fallback>
                <p:oleObj name="Equation" r:id="rId4" imgW="290808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1067" y="1622778"/>
                        <a:ext cx="7057813" cy="3326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2"/>
          <p:cNvGrpSpPr>
            <a:grpSpLocks/>
          </p:cNvGrpSpPr>
          <p:nvPr/>
        </p:nvGrpSpPr>
        <p:grpSpPr bwMode="auto">
          <a:xfrm>
            <a:off x="4185920" y="5126964"/>
            <a:ext cx="5405120" cy="1120730"/>
            <a:chOff x="1512" y="3033"/>
            <a:chExt cx="3192" cy="663"/>
          </a:xfrm>
        </p:grpSpPr>
        <p:sp>
          <p:nvSpPr>
            <p:cNvPr id="7" name="Text Box 11"/>
            <p:cNvSpPr txBox="1">
              <a:spLocks noChangeArrowheads="1"/>
            </p:cNvSpPr>
            <p:nvPr/>
          </p:nvSpPr>
          <p:spPr bwMode="auto">
            <a:xfrm>
              <a:off x="1804"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a           b</a:t>
              </a:r>
            </a:p>
          </p:txBody>
        </p:sp>
        <p:sp>
          <p:nvSpPr>
            <p:cNvPr id="8" name="Line 12"/>
            <p:cNvSpPr>
              <a:spLocks noChangeShapeType="1"/>
            </p:cNvSpPr>
            <p:nvPr/>
          </p:nvSpPr>
          <p:spPr bwMode="auto">
            <a:xfrm flipV="1">
              <a:off x="1560"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a:off x="189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14"/>
            <p:cNvSpPr>
              <a:spLocks noChangeShapeType="1"/>
            </p:cNvSpPr>
            <p:nvPr/>
          </p:nvSpPr>
          <p:spPr bwMode="auto">
            <a:xfrm>
              <a:off x="237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15"/>
            <p:cNvSpPr>
              <a:spLocks noChangeShapeType="1"/>
            </p:cNvSpPr>
            <p:nvPr/>
          </p:nvSpPr>
          <p:spPr bwMode="auto">
            <a:xfrm flipH="1" flipV="1">
              <a:off x="1512"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2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3" name="Line 30"/>
            <p:cNvSpPr>
              <a:spLocks noChangeShapeType="1"/>
            </p:cNvSpPr>
            <p:nvPr/>
          </p:nvSpPr>
          <p:spPr bwMode="auto">
            <a:xfrm flipH="1" flipV="1">
              <a:off x="237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1"/>
            <p:cNvSpPr>
              <a:spLocks noChangeShapeType="1"/>
            </p:cNvSpPr>
            <p:nvPr/>
          </p:nvSpPr>
          <p:spPr bwMode="auto">
            <a:xfrm flipH="1" flipV="1">
              <a:off x="1896" y="3168"/>
              <a:ext cx="48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Text Box 32"/>
            <p:cNvSpPr txBox="1">
              <a:spLocks noChangeArrowheads="1"/>
            </p:cNvSpPr>
            <p:nvPr/>
          </p:nvSpPr>
          <p:spPr bwMode="auto">
            <a:xfrm>
              <a:off x="3388"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a           b</a:t>
              </a:r>
            </a:p>
          </p:txBody>
        </p:sp>
        <p:sp>
          <p:nvSpPr>
            <p:cNvPr id="16" name="Line 33"/>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Line 34"/>
            <p:cNvSpPr>
              <a:spLocks noChangeShapeType="1"/>
            </p:cNvSpPr>
            <p:nvPr/>
          </p:nvSpPr>
          <p:spPr bwMode="auto">
            <a:xfrm>
              <a:off x="348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5"/>
            <p:cNvSpPr>
              <a:spLocks noChangeShapeType="1"/>
            </p:cNvSpPr>
            <p:nvPr/>
          </p:nvSpPr>
          <p:spPr bwMode="auto">
            <a:xfrm>
              <a:off x="396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6"/>
            <p:cNvSpPr>
              <a:spLocks noChangeShapeType="1"/>
            </p:cNvSpPr>
            <p:nvPr/>
          </p:nvSpPr>
          <p:spPr bwMode="auto">
            <a:xfrm flipH="1" flipV="1">
              <a:off x="309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Text Box 37"/>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21" name="Line 38"/>
            <p:cNvSpPr>
              <a:spLocks noChangeShapeType="1"/>
            </p:cNvSpPr>
            <p:nvPr/>
          </p:nvSpPr>
          <p:spPr bwMode="auto">
            <a:xfrm flipH="1" flipV="1">
              <a:off x="3960" y="3168"/>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39"/>
            <p:cNvSpPr>
              <a:spLocks noChangeShapeType="1"/>
            </p:cNvSpPr>
            <p:nvPr/>
          </p:nvSpPr>
          <p:spPr bwMode="auto">
            <a:xfrm flipH="1">
              <a:off x="3476" y="3168"/>
              <a:ext cx="484" cy="288"/>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Line 40"/>
            <p:cNvSpPr>
              <a:spLocks noChangeShapeType="1"/>
            </p:cNvSpPr>
            <p:nvPr/>
          </p:nvSpPr>
          <p:spPr bwMode="auto">
            <a:xfrm flipV="1">
              <a:off x="3956" y="3168"/>
              <a:ext cx="0" cy="2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4" name="Text Box 43"/>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7964703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519950" y="537411"/>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700436" y="1604184"/>
            <a:ext cx="1805317"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Exponential</a:t>
            </a:r>
            <a:endParaRPr lang="es-ES" altLang="en-US" dirty="0">
              <a:solidFill>
                <a:srgbClr val="000000"/>
              </a:solidFill>
              <a:latin typeface="+mj-lt"/>
            </a:endParaRPr>
          </a:p>
        </p:txBody>
      </p:sp>
      <p:graphicFrame>
        <p:nvGraphicFramePr>
          <p:cNvPr id="4" name="Object 7"/>
          <p:cNvGraphicFramePr>
            <a:graphicFrameLocks noChangeAspect="1"/>
          </p:cNvGraphicFramePr>
          <p:nvPr/>
        </p:nvGraphicFramePr>
        <p:xfrm>
          <a:off x="3261362" y="1894932"/>
          <a:ext cx="6595534" cy="2648846"/>
        </p:xfrm>
        <a:graphic>
          <a:graphicData uri="http://schemas.openxmlformats.org/presentationml/2006/ole">
            <mc:AlternateContent xmlns:mc="http://schemas.openxmlformats.org/markup-compatibility/2006">
              <mc:Choice xmlns:v="urn:schemas-microsoft-com:vml" Requires="v">
                <p:oleObj spid="_x0000_s10277" name="Equation" r:id="rId4" imgW="2717640" imgH="1091880" progId="Equation.3">
                  <p:embed/>
                </p:oleObj>
              </mc:Choice>
              <mc:Fallback>
                <p:oleObj name="Equation" r:id="rId4" imgW="2717640" imgH="1091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1362" y="1894932"/>
                        <a:ext cx="6595534" cy="2648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4145280" y="4787194"/>
            <a:ext cx="5364480" cy="1460500"/>
            <a:chOff x="1536" y="2832"/>
            <a:chExt cx="3168" cy="864"/>
          </a:xfrm>
        </p:grpSpPr>
        <p:sp>
          <p:nvSpPr>
            <p:cNvPr id="6" name="Text Box 9"/>
            <p:cNvSpPr txBox="1">
              <a:spLocks noChangeArrowheads="1"/>
            </p:cNvSpPr>
            <p:nvPr/>
          </p:nvSpPr>
          <p:spPr bwMode="auto">
            <a:xfrm>
              <a:off x="1804" y="3462"/>
              <a:ext cx="5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0       </a:t>
              </a:r>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7" name="Line 10"/>
            <p:cNvSpPr>
              <a:spLocks noChangeShapeType="1"/>
            </p:cNvSpPr>
            <p:nvPr/>
          </p:nvSpPr>
          <p:spPr bwMode="auto">
            <a:xfrm flipV="1">
              <a:off x="1536"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Line 12"/>
            <p:cNvSpPr>
              <a:spLocks noChangeShapeType="1"/>
            </p:cNvSpPr>
            <p:nvPr/>
          </p:nvSpPr>
          <p:spPr bwMode="auto">
            <a:xfrm>
              <a:off x="2208"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flipH="1" flipV="1">
              <a:off x="1536" y="3456"/>
              <a:ext cx="432"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1" name="Text Box 17"/>
            <p:cNvSpPr txBox="1">
              <a:spLocks noChangeArrowheads="1"/>
            </p:cNvSpPr>
            <p:nvPr/>
          </p:nvSpPr>
          <p:spPr bwMode="auto">
            <a:xfrm>
              <a:off x="3412" y="283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a:t>
              </a:r>
            </a:p>
          </p:txBody>
        </p:sp>
        <p:sp>
          <p:nvSpPr>
            <p:cNvPr id="12" name="Line 18"/>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21"/>
            <p:cNvSpPr>
              <a:spLocks noChangeShapeType="1"/>
            </p:cNvSpPr>
            <p:nvPr/>
          </p:nvSpPr>
          <p:spPr bwMode="auto">
            <a:xfrm flipH="1" flipV="1">
              <a:off x="3168"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Text Box 22"/>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5" name="Line 23"/>
            <p:cNvSpPr>
              <a:spLocks noChangeShapeType="1"/>
            </p:cNvSpPr>
            <p:nvPr/>
          </p:nvSpPr>
          <p:spPr bwMode="auto">
            <a:xfrm flipH="1" flipV="1">
              <a:off x="3552" y="2928"/>
              <a:ext cx="720" cy="0"/>
            </a:xfrm>
            <a:prstGeom prst="line">
              <a:avLst/>
            </a:prstGeom>
            <a:noFill/>
            <a:ln w="12700">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Line 26"/>
            <p:cNvSpPr>
              <a:spLocks noChangeShapeType="1"/>
            </p:cNvSpPr>
            <p:nvPr/>
          </p:nvSpPr>
          <p:spPr bwMode="auto">
            <a:xfrm>
              <a:off x="1968"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Freeform 29"/>
            <p:cNvSpPr>
              <a:spLocks/>
            </p:cNvSpPr>
            <p:nvPr/>
          </p:nvSpPr>
          <p:spPr bwMode="auto">
            <a:xfrm>
              <a:off x="1968" y="2928"/>
              <a:ext cx="672" cy="504"/>
            </a:xfrm>
            <a:custGeom>
              <a:avLst/>
              <a:gdLst>
                <a:gd name="T0" fmla="*/ 0 w 672"/>
                <a:gd name="T1" fmla="*/ 0 h 504"/>
                <a:gd name="T2" fmla="*/ 192 w 672"/>
                <a:gd name="T3" fmla="*/ 336 h 504"/>
                <a:gd name="T4" fmla="*/ 480 w 672"/>
                <a:gd name="T5" fmla="*/ 480 h 504"/>
                <a:gd name="T6" fmla="*/ 672 w 672"/>
                <a:gd name="T7" fmla="*/ 480 h 504"/>
                <a:gd name="T8" fmla="*/ 0 60000 65536"/>
                <a:gd name="T9" fmla="*/ 0 60000 65536"/>
                <a:gd name="T10" fmla="*/ 0 60000 65536"/>
                <a:gd name="T11" fmla="*/ 0 60000 65536"/>
                <a:gd name="T12" fmla="*/ 0 w 672"/>
                <a:gd name="T13" fmla="*/ 0 h 504"/>
                <a:gd name="T14" fmla="*/ 672 w 672"/>
                <a:gd name="T15" fmla="*/ 504 h 504"/>
              </a:gdLst>
              <a:ahLst/>
              <a:cxnLst>
                <a:cxn ang="T8">
                  <a:pos x="T0" y="T1"/>
                </a:cxn>
                <a:cxn ang="T9">
                  <a:pos x="T2" y="T3"/>
                </a:cxn>
                <a:cxn ang="T10">
                  <a:pos x="T4" y="T5"/>
                </a:cxn>
                <a:cxn ang="T11">
                  <a:pos x="T6" y="T7"/>
                </a:cxn>
              </a:cxnLst>
              <a:rect l="T12" t="T13" r="T14" b="T15"/>
              <a:pathLst>
                <a:path w="672" h="504">
                  <a:moveTo>
                    <a:pt x="0" y="0"/>
                  </a:moveTo>
                  <a:cubicBezTo>
                    <a:pt x="56" y="128"/>
                    <a:pt x="112" y="256"/>
                    <a:pt x="192" y="336"/>
                  </a:cubicBezTo>
                  <a:cubicBezTo>
                    <a:pt x="272" y="416"/>
                    <a:pt x="400" y="456"/>
                    <a:pt x="480" y="480"/>
                  </a:cubicBezTo>
                  <a:cubicBezTo>
                    <a:pt x="560" y="504"/>
                    <a:pt x="640" y="480"/>
                    <a:pt x="672" y="480"/>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Text Box 30"/>
            <p:cNvSpPr txBox="1">
              <a:spLocks noChangeArrowheads="1"/>
            </p:cNvSpPr>
            <p:nvPr/>
          </p:nvSpPr>
          <p:spPr bwMode="auto">
            <a:xfrm>
              <a:off x="1709" y="2832"/>
              <a:ext cx="3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1/</a:t>
              </a:r>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19" name="Line 31"/>
            <p:cNvSpPr>
              <a:spLocks noChangeShapeType="1"/>
            </p:cNvSpPr>
            <p:nvPr/>
          </p:nvSpPr>
          <p:spPr bwMode="auto">
            <a:xfrm>
              <a:off x="3552"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Freeform 33"/>
            <p:cNvSpPr>
              <a:spLocks/>
            </p:cNvSpPr>
            <p:nvPr/>
          </p:nvSpPr>
          <p:spPr bwMode="auto">
            <a:xfrm>
              <a:off x="3552" y="2968"/>
              <a:ext cx="744" cy="488"/>
            </a:xfrm>
            <a:custGeom>
              <a:avLst/>
              <a:gdLst>
                <a:gd name="T0" fmla="*/ 0 w 744"/>
                <a:gd name="T1" fmla="*/ 488 h 488"/>
                <a:gd name="T2" fmla="*/ 96 w 744"/>
                <a:gd name="T3" fmla="*/ 152 h 488"/>
                <a:gd name="T4" fmla="*/ 288 w 744"/>
                <a:gd name="T5" fmla="*/ 56 h 488"/>
                <a:gd name="T6" fmla="*/ 672 w 744"/>
                <a:gd name="T7" fmla="*/ 8 h 488"/>
                <a:gd name="T8" fmla="*/ 720 w 744"/>
                <a:gd name="T9" fmla="*/ 8 h 488"/>
                <a:gd name="T10" fmla="*/ 0 60000 65536"/>
                <a:gd name="T11" fmla="*/ 0 60000 65536"/>
                <a:gd name="T12" fmla="*/ 0 60000 65536"/>
                <a:gd name="T13" fmla="*/ 0 60000 65536"/>
                <a:gd name="T14" fmla="*/ 0 60000 65536"/>
                <a:gd name="T15" fmla="*/ 0 w 744"/>
                <a:gd name="T16" fmla="*/ 0 h 488"/>
                <a:gd name="T17" fmla="*/ 744 w 744"/>
                <a:gd name="T18" fmla="*/ 488 h 488"/>
              </a:gdLst>
              <a:ahLst/>
              <a:cxnLst>
                <a:cxn ang="T10">
                  <a:pos x="T0" y="T1"/>
                </a:cxn>
                <a:cxn ang="T11">
                  <a:pos x="T2" y="T3"/>
                </a:cxn>
                <a:cxn ang="T12">
                  <a:pos x="T4" y="T5"/>
                </a:cxn>
                <a:cxn ang="T13">
                  <a:pos x="T6" y="T7"/>
                </a:cxn>
                <a:cxn ang="T14">
                  <a:pos x="T8" y="T9"/>
                </a:cxn>
              </a:cxnLst>
              <a:rect l="T15" t="T16" r="T17" b="T18"/>
              <a:pathLst>
                <a:path w="744" h="488">
                  <a:moveTo>
                    <a:pt x="0" y="488"/>
                  </a:moveTo>
                  <a:cubicBezTo>
                    <a:pt x="24" y="356"/>
                    <a:pt x="48" y="224"/>
                    <a:pt x="96" y="152"/>
                  </a:cubicBezTo>
                  <a:cubicBezTo>
                    <a:pt x="144" y="80"/>
                    <a:pt x="192" y="80"/>
                    <a:pt x="288" y="56"/>
                  </a:cubicBezTo>
                  <a:cubicBezTo>
                    <a:pt x="384" y="32"/>
                    <a:pt x="600" y="16"/>
                    <a:pt x="672" y="8"/>
                  </a:cubicBezTo>
                  <a:cubicBezTo>
                    <a:pt x="744" y="0"/>
                    <a:pt x="732" y="4"/>
                    <a:pt x="720" y="8"/>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21" name="Text Box 35"/>
          <p:cNvSpPr txBox="1">
            <a:spLocks noChangeArrowheads="1"/>
          </p:cNvSpPr>
          <p:nvPr/>
        </p:nvSpPr>
        <p:spPr bwMode="auto">
          <a:xfrm>
            <a:off x="7640320" y="6638176"/>
            <a:ext cx="2507827" cy="35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700" b="1">
                <a:solidFill>
                  <a:srgbClr val="FFFFFF"/>
                </a:solidFill>
              </a:rPr>
              <a:t>RANDOM VARIABLES</a:t>
            </a:r>
          </a:p>
        </p:txBody>
      </p:sp>
    </p:spTree>
    <p:extLst>
      <p:ext uri="{BB962C8B-B14F-4D97-AF65-F5344CB8AC3E}">
        <p14:creationId xmlns:p14="http://schemas.microsoft.com/office/powerpoint/2010/main" val="20126396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35000" y="492849"/>
            <a:ext cx="11734800" cy="711200"/>
          </a:xfrm>
        </p:spPr>
        <p:txBody>
          <a:bodyPr>
            <a:normAutofit fontScale="90000"/>
          </a:bodyPr>
          <a:lstStyle/>
          <a:p>
            <a:r>
              <a:rPr lang="en-US" altLang="en-US" sz="4300" dirty="0">
                <a:solidFill>
                  <a:srgbClr val="CD0000"/>
                </a:solidFill>
              </a:rPr>
              <a:t>Random variables</a:t>
            </a:r>
          </a:p>
        </p:txBody>
      </p:sp>
      <p:sp>
        <p:nvSpPr>
          <p:cNvPr id="3" name="Text Box 4"/>
          <p:cNvSpPr txBox="1">
            <a:spLocks noChangeArrowheads="1"/>
          </p:cNvSpPr>
          <p:nvPr/>
        </p:nvSpPr>
        <p:spPr bwMode="auto">
          <a:xfrm>
            <a:off x="1606046" y="1444442"/>
            <a:ext cx="1188712" cy="4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475" tIns="48738" rIns="97475" bIns="48738">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Normal</a:t>
            </a:r>
          </a:p>
        </p:txBody>
      </p:sp>
      <p:graphicFrame>
        <p:nvGraphicFramePr>
          <p:cNvPr id="4" name="Object 7"/>
          <p:cNvGraphicFramePr>
            <a:graphicFrameLocks noChangeAspect="1"/>
          </p:cNvGraphicFramePr>
          <p:nvPr/>
        </p:nvGraphicFramePr>
        <p:xfrm>
          <a:off x="3495040" y="2062280"/>
          <a:ext cx="4653280" cy="3049470"/>
        </p:xfrm>
        <a:graphic>
          <a:graphicData uri="http://schemas.openxmlformats.org/presentationml/2006/ole">
            <mc:AlternateContent xmlns:mc="http://schemas.openxmlformats.org/markup-compatibility/2006">
              <mc:Choice xmlns:v="urn:schemas-microsoft-com:vml" Requires="v">
                <p:oleObj spid="_x0000_s11369" name="Ecuación" r:id="rId4" imgW="1917360" imgH="1257120" progId="Equation.3">
                  <p:embed/>
                </p:oleObj>
              </mc:Choice>
              <mc:Fallback>
                <p:oleObj name="Ecuación" r:id="rId4" imgW="1917360" imgH="1257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040" y="2062280"/>
                        <a:ext cx="4653280" cy="3049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5"/>
          <p:cNvGraphicFramePr>
            <a:graphicFrameLocks noChangeAspect="1"/>
          </p:cNvGraphicFramePr>
          <p:nvPr/>
        </p:nvGraphicFramePr>
        <p:xfrm>
          <a:off x="4064000" y="3685058"/>
          <a:ext cx="386080" cy="371887"/>
        </p:xfrm>
        <a:graphic>
          <a:graphicData uri="http://schemas.openxmlformats.org/presentationml/2006/ole">
            <mc:AlternateContent xmlns:mc="http://schemas.openxmlformats.org/markup-compatibility/2006">
              <mc:Choice xmlns:v="urn:schemas-microsoft-com:vml" Requires="v">
                <p:oleObj spid="_x0000_s11370" name="Imagen de mapa de bits" r:id="rId6" imgW="266737" imgH="257007" progId="Paint.Picture">
                  <p:embed/>
                </p:oleObj>
              </mc:Choice>
              <mc:Fallback>
                <p:oleObj name="Imagen de mapa de bits" r:id="rId6" imgW="266737" imgH="25700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3685058"/>
                        <a:ext cx="386080" cy="3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4064000" y="4171891"/>
          <a:ext cx="386080" cy="371887"/>
        </p:xfrm>
        <a:graphic>
          <a:graphicData uri="http://schemas.openxmlformats.org/presentationml/2006/ole">
            <mc:AlternateContent xmlns:mc="http://schemas.openxmlformats.org/markup-compatibility/2006">
              <mc:Choice xmlns:v="urn:schemas-microsoft-com:vml" Requires="v">
                <p:oleObj spid="_x0000_s11371" name="Imagen de mapa de bits" r:id="rId8" imgW="266737" imgH="257007" progId="Paint.Picture">
                  <p:embed/>
                </p:oleObj>
              </mc:Choice>
              <mc:Fallback>
                <p:oleObj name="Imagen de mapa de bits" r:id="rId8" imgW="266737" imgH="25700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4171891"/>
                        <a:ext cx="386080" cy="3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34"/>
          <p:cNvGrpSpPr>
            <a:grpSpLocks/>
          </p:cNvGrpSpPr>
          <p:nvPr/>
        </p:nvGrpSpPr>
        <p:grpSpPr bwMode="auto">
          <a:xfrm>
            <a:off x="5235787" y="4381500"/>
            <a:ext cx="4761653" cy="1460500"/>
            <a:chOff x="2064" y="2928"/>
            <a:chExt cx="2812" cy="864"/>
          </a:xfrm>
        </p:grpSpPr>
        <p:sp>
          <p:nvSpPr>
            <p:cNvPr id="8" name="Text Box 9"/>
            <p:cNvSpPr txBox="1">
              <a:spLocks noChangeArrowheads="1"/>
            </p:cNvSpPr>
            <p:nvPr/>
          </p:nvSpPr>
          <p:spPr bwMode="auto">
            <a:xfrm>
              <a:off x="2489" y="350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sym typeface="Symbol" panose="05050102010706020507" pitchFamily="18" charset="2"/>
                </a:rPr>
                <a:t></a:t>
              </a:r>
              <a:endParaRPr lang="es-ES" altLang="en-US" sz="1900">
                <a:solidFill>
                  <a:srgbClr val="000000"/>
                </a:solidFill>
              </a:endParaRPr>
            </a:p>
          </p:txBody>
        </p:sp>
        <p:sp>
          <p:nvSpPr>
            <p:cNvPr id="9" name="Line 10"/>
            <p:cNvSpPr>
              <a:spLocks noChangeShapeType="1"/>
            </p:cNvSpPr>
            <p:nvPr/>
          </p:nvSpPr>
          <p:spPr bwMode="auto">
            <a:xfrm flipV="1">
              <a:off x="2064"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3"/>
            <p:cNvSpPr txBox="1">
              <a:spLocks noChangeArrowheads="1"/>
            </p:cNvSpPr>
            <p:nvPr/>
          </p:nvSpPr>
          <p:spPr bwMode="auto">
            <a:xfrm>
              <a:off x="3000" y="331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1" name="Line 15"/>
            <p:cNvSpPr>
              <a:spLocks noChangeShapeType="1"/>
            </p:cNvSpPr>
            <p:nvPr/>
          </p:nvSpPr>
          <p:spPr bwMode="auto">
            <a:xfrm flipV="1">
              <a:off x="3672"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17"/>
            <p:cNvSpPr txBox="1">
              <a:spLocks noChangeArrowheads="1"/>
            </p:cNvSpPr>
            <p:nvPr/>
          </p:nvSpPr>
          <p:spPr bwMode="auto">
            <a:xfrm>
              <a:off x="4512" y="3264"/>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900">
                  <a:solidFill>
                    <a:srgbClr val="000000"/>
                  </a:solidFill>
                </a:rPr>
                <a:t>F(x)</a:t>
              </a:r>
            </a:p>
          </p:txBody>
        </p:sp>
        <p:sp>
          <p:nvSpPr>
            <p:cNvPr id="13" name="Line 19"/>
            <p:cNvSpPr>
              <a:spLocks noChangeShapeType="1"/>
            </p:cNvSpPr>
            <p:nvPr/>
          </p:nvSpPr>
          <p:spPr bwMode="auto">
            <a:xfrm>
              <a:off x="2640"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22"/>
            <p:cNvSpPr>
              <a:spLocks noChangeShapeType="1"/>
            </p:cNvSpPr>
            <p:nvPr/>
          </p:nvSpPr>
          <p:spPr bwMode="auto">
            <a:xfrm>
              <a:off x="4224"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Freeform 32"/>
            <p:cNvSpPr>
              <a:spLocks/>
            </p:cNvSpPr>
            <p:nvPr/>
          </p:nvSpPr>
          <p:spPr bwMode="auto">
            <a:xfrm>
              <a:off x="2064" y="3168"/>
              <a:ext cx="1152" cy="384"/>
            </a:xfrm>
            <a:custGeom>
              <a:avLst/>
              <a:gdLst>
                <a:gd name="T0" fmla="*/ 0 w 1152"/>
                <a:gd name="T1" fmla="*/ 384 h 384"/>
                <a:gd name="T2" fmla="*/ 288 w 1152"/>
                <a:gd name="T3" fmla="*/ 288 h 384"/>
                <a:gd name="T4" fmla="*/ 576 w 1152"/>
                <a:gd name="T5" fmla="*/ 0 h 384"/>
                <a:gd name="T6" fmla="*/ 864 w 1152"/>
                <a:gd name="T7" fmla="*/ 288 h 384"/>
                <a:gd name="T8" fmla="*/ 1152 w 1152"/>
                <a:gd name="T9" fmla="*/ 384 h 384"/>
                <a:gd name="T10" fmla="*/ 0 60000 65536"/>
                <a:gd name="T11" fmla="*/ 0 60000 65536"/>
                <a:gd name="T12" fmla="*/ 0 60000 65536"/>
                <a:gd name="T13" fmla="*/ 0 60000 65536"/>
                <a:gd name="T14" fmla="*/ 0 60000 65536"/>
                <a:gd name="T15" fmla="*/ 0 w 1152"/>
                <a:gd name="T16" fmla="*/ 0 h 384"/>
                <a:gd name="T17" fmla="*/ 1152 w 1152"/>
                <a:gd name="T18" fmla="*/ 384 h 384"/>
              </a:gdLst>
              <a:ahLst/>
              <a:cxnLst>
                <a:cxn ang="T10">
                  <a:pos x="T0" y="T1"/>
                </a:cxn>
                <a:cxn ang="T11">
                  <a:pos x="T2" y="T3"/>
                </a:cxn>
                <a:cxn ang="T12">
                  <a:pos x="T4" y="T5"/>
                </a:cxn>
                <a:cxn ang="T13">
                  <a:pos x="T6" y="T7"/>
                </a:cxn>
                <a:cxn ang="T14">
                  <a:pos x="T8" y="T9"/>
                </a:cxn>
              </a:cxnLst>
              <a:rect l="T15" t="T16" r="T17" b="T18"/>
              <a:pathLst>
                <a:path w="1152" h="384">
                  <a:moveTo>
                    <a:pt x="0" y="384"/>
                  </a:moveTo>
                  <a:cubicBezTo>
                    <a:pt x="96" y="368"/>
                    <a:pt x="192" y="352"/>
                    <a:pt x="288" y="288"/>
                  </a:cubicBezTo>
                  <a:cubicBezTo>
                    <a:pt x="384" y="224"/>
                    <a:pt x="480" y="0"/>
                    <a:pt x="576" y="0"/>
                  </a:cubicBezTo>
                  <a:cubicBezTo>
                    <a:pt x="672" y="0"/>
                    <a:pt x="768" y="224"/>
                    <a:pt x="864" y="288"/>
                  </a:cubicBezTo>
                  <a:cubicBezTo>
                    <a:pt x="960" y="352"/>
                    <a:pt x="1104" y="368"/>
                    <a:pt x="1152" y="384"/>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6" name="Freeform 33"/>
            <p:cNvSpPr>
              <a:spLocks/>
            </p:cNvSpPr>
            <p:nvPr/>
          </p:nvSpPr>
          <p:spPr bwMode="auto">
            <a:xfrm>
              <a:off x="3648" y="3056"/>
              <a:ext cx="1200" cy="464"/>
            </a:xfrm>
            <a:custGeom>
              <a:avLst/>
              <a:gdLst>
                <a:gd name="T0" fmla="*/ 0 w 1200"/>
                <a:gd name="T1" fmla="*/ 448 h 464"/>
                <a:gd name="T2" fmla="*/ 384 w 1200"/>
                <a:gd name="T3" fmla="*/ 400 h 464"/>
                <a:gd name="T4" fmla="*/ 672 w 1200"/>
                <a:gd name="T5" fmla="*/ 64 h 464"/>
                <a:gd name="T6" fmla="*/ 1200 w 1200"/>
                <a:gd name="T7" fmla="*/ 16 h 464"/>
                <a:gd name="T8" fmla="*/ 0 60000 65536"/>
                <a:gd name="T9" fmla="*/ 0 60000 65536"/>
                <a:gd name="T10" fmla="*/ 0 60000 65536"/>
                <a:gd name="T11" fmla="*/ 0 60000 65536"/>
                <a:gd name="T12" fmla="*/ 0 w 1200"/>
                <a:gd name="T13" fmla="*/ 0 h 464"/>
                <a:gd name="T14" fmla="*/ 1200 w 1200"/>
                <a:gd name="T15" fmla="*/ 464 h 464"/>
              </a:gdLst>
              <a:ahLst/>
              <a:cxnLst>
                <a:cxn ang="T8">
                  <a:pos x="T0" y="T1"/>
                </a:cxn>
                <a:cxn ang="T9">
                  <a:pos x="T2" y="T3"/>
                </a:cxn>
                <a:cxn ang="T10">
                  <a:pos x="T4" y="T5"/>
                </a:cxn>
                <a:cxn ang="T11">
                  <a:pos x="T6" y="T7"/>
                </a:cxn>
              </a:cxnLst>
              <a:rect l="T12" t="T13" r="T14" b="T15"/>
              <a:pathLst>
                <a:path w="1200" h="464">
                  <a:moveTo>
                    <a:pt x="0" y="448"/>
                  </a:moveTo>
                  <a:cubicBezTo>
                    <a:pt x="136" y="456"/>
                    <a:pt x="272" y="464"/>
                    <a:pt x="384" y="400"/>
                  </a:cubicBezTo>
                  <a:cubicBezTo>
                    <a:pt x="496" y="336"/>
                    <a:pt x="536" y="128"/>
                    <a:pt x="672" y="64"/>
                  </a:cubicBezTo>
                  <a:cubicBezTo>
                    <a:pt x="808" y="0"/>
                    <a:pt x="1004" y="8"/>
                    <a:pt x="1200" y="16"/>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247176970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76017" y="1814381"/>
            <a:ext cx="11216640" cy="3597097"/>
          </a:xfrm>
        </p:spPr>
        <p:txBody>
          <a:bodyPr>
            <a:noAutofit/>
          </a:bodyPr>
          <a:lstStyle/>
          <a:p>
            <a:r>
              <a:rPr lang="en-US" sz="2800" b="1" dirty="0"/>
              <a:t>Normal Distribution</a:t>
            </a:r>
          </a:p>
        </p:txBody>
      </p:sp>
      <p:pic>
        <p:nvPicPr>
          <p:cNvPr id="4" name="Picture"/>
          <p:cNvPicPr/>
          <p:nvPr/>
        </p:nvPicPr>
        <p:blipFill>
          <a:blip r:embed="rId2"/>
          <a:stretch>
            <a:fillRect/>
          </a:stretch>
        </p:blipFill>
        <p:spPr bwMode="auto">
          <a:xfrm>
            <a:off x="3420081" y="2542238"/>
            <a:ext cx="5803392" cy="3696553"/>
          </a:xfrm>
          <a:prstGeom prst="rect">
            <a:avLst/>
          </a:prstGeom>
          <a:noFill/>
          <a:ln w="9525">
            <a:noFill/>
            <a:headEnd/>
            <a:tailEnd/>
          </a:ln>
        </p:spPr>
      </p:pic>
    </p:spTree>
    <p:extLst>
      <p:ext uri="{BB962C8B-B14F-4D97-AF65-F5344CB8AC3E}">
        <p14:creationId xmlns:p14="http://schemas.microsoft.com/office/powerpoint/2010/main" val="292165014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Probability distributions</a:t>
            </a:r>
          </a:p>
        </p:txBody>
      </p:sp>
      <p:sp>
        <p:nvSpPr>
          <p:cNvPr id="3" name="Content Placeholder 2"/>
          <p:cNvSpPr>
            <a:spLocks noGrp="1"/>
          </p:cNvSpPr>
          <p:nvPr>
            <p:ph idx="1"/>
          </p:nvPr>
        </p:nvSpPr>
        <p:spPr>
          <a:xfrm>
            <a:off x="876017" y="1814381"/>
            <a:ext cx="11216640" cy="818126"/>
          </a:xfrm>
        </p:spPr>
        <p:txBody>
          <a:bodyPr>
            <a:noAutofit/>
          </a:bodyPr>
          <a:lstStyle/>
          <a:p>
            <a:r>
              <a:rPr lang="en-US" sz="2800" dirty="0"/>
              <a:t>Cauchy Distribution</a:t>
            </a:r>
            <a:endParaRPr lang="en-US" sz="2800" dirty="0">
              <a:latin typeface="+mj-lt"/>
            </a:endParaRPr>
          </a:p>
        </p:txBody>
      </p:sp>
      <p:pic>
        <p:nvPicPr>
          <p:cNvPr id="4" name="Picture"/>
          <p:cNvPicPr/>
          <p:nvPr/>
        </p:nvPicPr>
        <p:blipFill>
          <a:blip r:embed="rId2"/>
          <a:stretch>
            <a:fillRect/>
          </a:stretch>
        </p:blipFill>
        <p:spPr bwMode="auto">
          <a:xfrm>
            <a:off x="3582641" y="2379849"/>
            <a:ext cx="5803392" cy="4634383"/>
          </a:xfrm>
          <a:prstGeom prst="rect">
            <a:avLst/>
          </a:prstGeom>
          <a:noFill/>
          <a:ln w="9525">
            <a:noFill/>
            <a:headEnd/>
            <a:tailEnd/>
          </a:ln>
        </p:spPr>
      </p:pic>
    </p:spTree>
    <p:extLst>
      <p:ext uri="{BB962C8B-B14F-4D97-AF65-F5344CB8AC3E}">
        <p14:creationId xmlns:p14="http://schemas.microsoft.com/office/powerpoint/2010/main" val="391512204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0" y="402902"/>
            <a:ext cx="11216640" cy="1411479"/>
          </a:xfrm>
        </p:spPr>
        <p:txBody>
          <a:bodyPr>
            <a:normAutofit/>
          </a:bodyPr>
          <a:lstStyle/>
          <a:p>
            <a:r>
              <a:rPr lang="en-US" sz="4300" dirty="0">
                <a:solidFill>
                  <a:srgbClr val="CD0000"/>
                </a:solidFill>
              </a:rPr>
              <a:t>Exploratory Data Analysis</a:t>
            </a:r>
          </a:p>
        </p:txBody>
      </p:sp>
      <p:pic>
        <p:nvPicPr>
          <p:cNvPr id="4" name="Picture"/>
          <p:cNvPicPr/>
          <p:nvPr/>
        </p:nvPicPr>
        <p:blipFill>
          <a:blip r:embed="rId2"/>
          <a:stretch>
            <a:fillRect/>
          </a:stretch>
        </p:blipFill>
        <p:spPr bwMode="auto">
          <a:xfrm>
            <a:off x="441740" y="1814380"/>
            <a:ext cx="5803392" cy="4634383"/>
          </a:xfrm>
          <a:prstGeom prst="rect">
            <a:avLst/>
          </a:prstGeom>
          <a:noFill/>
          <a:ln w="9525">
            <a:noFill/>
            <a:headEnd/>
            <a:tailEnd/>
          </a:ln>
        </p:spPr>
      </p:pic>
      <p:pic>
        <p:nvPicPr>
          <p:cNvPr id="6" name="Picture"/>
          <p:cNvPicPr/>
          <p:nvPr/>
        </p:nvPicPr>
        <p:blipFill>
          <a:blip r:embed="rId3"/>
          <a:stretch>
            <a:fillRect/>
          </a:stretch>
        </p:blipFill>
        <p:spPr bwMode="auto">
          <a:xfrm>
            <a:off x="6743532" y="1814380"/>
            <a:ext cx="5803392" cy="4634383"/>
          </a:xfrm>
          <a:prstGeom prst="rect">
            <a:avLst/>
          </a:prstGeom>
          <a:noFill/>
          <a:ln w="9525">
            <a:noFill/>
            <a:headEnd/>
            <a:tailEnd/>
          </a:ln>
        </p:spPr>
      </p:pic>
    </p:spTree>
    <p:extLst>
      <p:ext uri="{BB962C8B-B14F-4D97-AF65-F5344CB8AC3E}">
        <p14:creationId xmlns:p14="http://schemas.microsoft.com/office/powerpoint/2010/main" val="22837787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5369</Words>
  <Application>Microsoft Macintosh PowerPoint</Application>
  <PresentationFormat>Custom</PresentationFormat>
  <Paragraphs>823</Paragraphs>
  <Slides>131</Slides>
  <Notes>109</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131</vt:i4>
      </vt:variant>
    </vt:vector>
  </HeadingPairs>
  <TitlesOfParts>
    <vt:vector size="137" baseType="lpstr">
      <vt:lpstr>White</vt:lpstr>
      <vt:lpstr>Ecuación</vt:lpstr>
      <vt:lpstr>Equation</vt:lpstr>
      <vt:lpstr>Imagen de mapa de bits</vt:lpstr>
      <vt:lpstr>Microsoft Equation</vt:lpstr>
      <vt:lpstr>Paint.Picture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(EDA)</vt:lpstr>
      <vt:lpstr>Summary Statistics</vt:lpstr>
      <vt:lpstr>Types of Variables</vt:lpstr>
      <vt:lpstr>Categorical Variables: Ordinal Variables</vt:lpstr>
      <vt:lpstr>Categorical Variables: Nominal Variables</vt:lpstr>
      <vt:lpstr>Categorical Variables: Dichotomous Variables</vt:lpstr>
      <vt:lpstr>Understanding Data Via Descriptive Analysis</vt:lpstr>
      <vt:lpstr>Understanding Data Via Descriptive Analysis</vt:lpstr>
      <vt:lpstr>Understanding Data Via Descriptive Analysis</vt:lpstr>
      <vt:lpstr>Types of Variables</vt:lpstr>
      <vt:lpstr>Univariate Data Analysis</vt:lpstr>
      <vt:lpstr>Univariate Data Analysis</vt:lpstr>
      <vt:lpstr>Univariate Data Analysis</vt:lpstr>
      <vt:lpstr> Standard Deviation</vt:lpstr>
      <vt:lpstr>Pie Chart</vt:lpstr>
      <vt:lpstr>Distribution and Percentiles</vt:lpstr>
      <vt:lpstr>1-D (Univariate) Data</vt:lpstr>
      <vt:lpstr>Smoothed Histograms - Density Estimates</vt:lpstr>
      <vt:lpstr>Boxplots</vt:lpstr>
      <vt:lpstr>PowerPoint Presentation</vt:lpstr>
      <vt:lpstr>2-D (Bivariate) Data</vt:lpstr>
      <vt:lpstr>Line graphs</vt:lpstr>
      <vt:lpstr>Scatterplot Matrix</vt:lpstr>
      <vt:lpstr>Scatter Plot with Regression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Bias-Variance Decomposition</vt:lpstr>
      <vt:lpstr>Bias vs Variance  (Systematic vs. Random errors)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variables</vt:lpstr>
      <vt:lpstr>Random variables</vt:lpstr>
      <vt:lpstr>Random variables</vt:lpstr>
      <vt:lpstr>Random variables</vt:lpstr>
      <vt:lpstr>Discrete Random Variables</vt:lpstr>
      <vt:lpstr>Probability of Discrete RV</vt:lpstr>
      <vt:lpstr>Probability of Continuous RV</vt:lpstr>
      <vt:lpstr>Random variables</vt:lpstr>
      <vt:lpstr>Random variables</vt:lpstr>
      <vt:lpstr>Probability distributions</vt:lpstr>
      <vt:lpstr>Random variables</vt:lpstr>
      <vt:lpstr>Random variables</vt:lpstr>
      <vt:lpstr>Random variables</vt:lpstr>
      <vt:lpstr>Random variables</vt:lpstr>
      <vt:lpstr>Random variables</vt:lpstr>
      <vt:lpstr>Probability distributions</vt:lpstr>
      <vt:lpstr>Probability distributions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 Brown</cp:lastModifiedBy>
  <cp:revision>39</cp:revision>
  <dcterms:modified xsi:type="dcterms:W3CDTF">2017-04-10T19:06:10Z</dcterms:modified>
</cp:coreProperties>
</file>